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315" r:id="rId3"/>
    <p:sldId id="308" r:id="rId4"/>
    <p:sldId id="279" r:id="rId5"/>
    <p:sldId id="266" r:id="rId6"/>
    <p:sldId id="269" r:id="rId7"/>
    <p:sldId id="259" r:id="rId8"/>
    <p:sldId id="258" r:id="rId9"/>
    <p:sldId id="311" r:id="rId10"/>
    <p:sldId id="312" r:id="rId11"/>
    <p:sldId id="281" r:id="rId12"/>
    <p:sldId id="313" r:id="rId13"/>
    <p:sldId id="285" r:id="rId14"/>
    <p:sldId id="282" r:id="rId15"/>
    <p:sldId id="284" r:id="rId16"/>
    <p:sldId id="286" r:id="rId17"/>
    <p:sldId id="262" r:id="rId18"/>
    <p:sldId id="287" r:id="rId19"/>
    <p:sldId id="288" r:id="rId20"/>
    <p:sldId id="291" r:id="rId21"/>
    <p:sldId id="293" r:id="rId22"/>
    <p:sldId id="294" r:id="rId23"/>
    <p:sldId id="303" r:id="rId24"/>
    <p:sldId id="295" r:id="rId25"/>
    <p:sldId id="263" r:id="rId26"/>
    <p:sldId id="283" r:id="rId27"/>
    <p:sldId id="314" r:id="rId28"/>
    <p:sldId id="296" r:id="rId29"/>
    <p:sldId id="297" r:id="rId30"/>
    <p:sldId id="302" r:id="rId31"/>
    <p:sldId id="298" r:id="rId32"/>
    <p:sldId id="299" r:id="rId33"/>
    <p:sldId id="301" r:id="rId34"/>
  </p:sldIdLst>
  <p:sldSz cx="9144000" cy="6858000" type="screen4x3"/>
  <p:notesSz cx="6858000" cy="99456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gistered User" initials="RU" lastIdx="2" clrIdx="0">
    <p:extLst>
      <p:ext uri="{19B8F6BF-5375-455C-9EA6-DF929625EA0E}">
        <p15:presenceInfo xmlns:p15="http://schemas.microsoft.com/office/powerpoint/2012/main" userId="Registered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9" d="100"/>
          <a:sy n="89" d="100"/>
        </p:scale>
        <p:origin x="96" y="6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12-10T00:49:10.808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1" dt="2015-12-10T00:49:11.604" idx="2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72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72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8E139-AA11-411B-9A22-CE38F876A489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42975" y="746125"/>
            <a:ext cx="4972050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724202"/>
            <a:ext cx="5486400" cy="447556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6678"/>
            <a:ext cx="2971800" cy="4972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9446678"/>
            <a:ext cx="2971800" cy="4972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24014A-B6E9-4D63-8240-45FC812F6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129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24014A-B6E9-4D63-8240-45FC812F616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432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① </a:t>
            </a:r>
            <a:r>
              <a:rPr lang="ko-KR" altLang="en-US" dirty="0" smtClean="0"/>
              <a:t>개인화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의사소통기능의 파괴 </a:t>
            </a:r>
            <a:r>
              <a:rPr lang="en-US" altLang="ko-KR" baseline="0" dirty="0" smtClean="0"/>
              <a:t>; </a:t>
            </a:r>
            <a:r>
              <a:rPr lang="ko-KR" altLang="en-US" dirty="0" smtClean="0"/>
              <a:t>빈곤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폭력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착취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소외나 차별과 같은 극단적 고난으로 인해 사회적 관계에서 고립되고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의사소통의 기능마저 파괴 </a:t>
            </a:r>
            <a:r>
              <a:rPr lang="en-US" altLang="ko-KR" dirty="0" smtClean="0"/>
              <a:t>(</a:t>
            </a:r>
            <a:r>
              <a:rPr lang="ko-KR" altLang="en-US" baseline="0" dirty="0" smtClean="0"/>
              <a:t>매춘부 여성의 예</a:t>
            </a:r>
            <a:r>
              <a:rPr lang="en-US" altLang="ko-KR" baseline="0" dirty="0" smtClean="0"/>
              <a:t> - </a:t>
            </a:r>
            <a:r>
              <a:rPr lang="ko-KR" altLang="en-US" baseline="0" dirty="0" smtClean="0"/>
              <a:t>소통의 어려움</a:t>
            </a:r>
            <a:r>
              <a:rPr lang="en-US" altLang="ko-KR" baseline="0" dirty="0" smtClean="0"/>
              <a:t>, 151)</a:t>
            </a:r>
          </a:p>
          <a:p>
            <a:pPr marL="0" indent="0">
              <a:buNone/>
            </a:pPr>
            <a:r>
              <a:rPr lang="en-US" altLang="ko-KR" sz="1200" dirty="0" smtClean="0"/>
              <a:t>② </a:t>
            </a:r>
            <a:r>
              <a:rPr lang="ko-KR" altLang="en-US" sz="1200" dirty="0" smtClean="0"/>
              <a:t>지배담론언어를 자신의 언어로 착각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예 </a:t>
            </a:r>
            <a:r>
              <a:rPr lang="en-US" altLang="ko-KR" sz="1200" dirty="0" smtClean="0"/>
              <a:t>– </a:t>
            </a:r>
            <a:r>
              <a:rPr lang="ko-KR" altLang="en-US" sz="1200" dirty="0" smtClean="0"/>
              <a:t>가정폭력을 다안 </a:t>
            </a:r>
            <a:r>
              <a:rPr lang="en-US" altLang="ko-KR" sz="1200" dirty="0" smtClean="0"/>
              <a:t>14</a:t>
            </a:r>
            <a:r>
              <a:rPr lang="ko-KR" altLang="en-US" sz="1200" dirty="0" smtClean="0"/>
              <a:t>사 소녀의 예 </a:t>
            </a:r>
            <a:r>
              <a:rPr lang="en-US" altLang="ko-KR" sz="1200" dirty="0" smtClean="0"/>
              <a:t>– 157</a:t>
            </a:r>
            <a:r>
              <a:rPr lang="ko-KR" altLang="en-US" sz="1200" dirty="0" smtClean="0"/>
              <a:t>쪽</a:t>
            </a:r>
            <a:r>
              <a:rPr lang="en-US" altLang="ko-KR" sz="1200" dirty="0" smtClean="0"/>
              <a:t>)</a:t>
            </a:r>
          </a:p>
          <a:p>
            <a:pPr marL="0" indent="0">
              <a:buNone/>
            </a:pPr>
            <a:r>
              <a:rPr lang="en-US" altLang="ko-KR" sz="1200" dirty="0" smtClean="0"/>
              <a:t>③ </a:t>
            </a:r>
            <a:r>
              <a:rPr lang="ko-KR" altLang="en-US" sz="1200" dirty="0" smtClean="0"/>
              <a:t>수동적이고 무기력한 언어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예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소설 칼러퍼플의 주인공 씰리 </a:t>
            </a:r>
            <a:r>
              <a:rPr lang="en-US" altLang="ko-KR" sz="1200" dirty="0" smtClean="0"/>
              <a:t>– 159</a:t>
            </a:r>
            <a:r>
              <a:rPr lang="ko-KR" altLang="en-US" sz="1200" dirty="0" smtClean="0"/>
              <a:t>쪽</a:t>
            </a:r>
            <a:r>
              <a:rPr lang="en-US" altLang="ko-KR" sz="1200" dirty="0" smtClean="0"/>
              <a:t>)</a:t>
            </a:r>
          </a:p>
          <a:p>
            <a:pPr marL="0" indent="0">
              <a:buNone/>
            </a:pPr>
            <a:r>
              <a:rPr lang="en-US" altLang="ko-KR" sz="1200" dirty="0" smtClean="0"/>
              <a:t>④ </a:t>
            </a:r>
            <a:r>
              <a:rPr lang="ko-KR" altLang="en-US" sz="1200" dirty="0" smtClean="0"/>
              <a:t>사유하는 능력의 저하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비트겐슈타인에 의하면 </a:t>
            </a:r>
            <a:r>
              <a:rPr lang="en-US" altLang="ko-KR" sz="1200" dirty="0" smtClean="0"/>
              <a:t>“</a:t>
            </a:r>
            <a:r>
              <a:rPr lang="ko-KR" altLang="en-US" sz="1200" dirty="0" smtClean="0"/>
              <a:t>네 언어의 세계가 네 세계의 한계다</a:t>
            </a:r>
            <a:r>
              <a:rPr lang="en-US" altLang="ko-KR" sz="1200" dirty="0" smtClean="0"/>
              <a:t>”. </a:t>
            </a:r>
            <a:r>
              <a:rPr lang="ko-KR" altLang="en-US" sz="1200" dirty="0" smtClean="0"/>
              <a:t>그만큼 언어의 표현능력이 사유의 크기를 결정하며</a:t>
            </a:r>
            <a:r>
              <a:rPr lang="en-US" altLang="ko-KR" sz="1200" dirty="0" smtClean="0"/>
              <a:t>, </a:t>
            </a:r>
          </a:p>
          <a:p>
            <a:pPr marL="0" indent="0">
              <a:buNone/>
            </a:pPr>
            <a:r>
              <a:rPr lang="ko-KR" altLang="en-US" sz="1200" dirty="0" smtClean="0"/>
              <a:t>그만큼 자신의 세계도 결정된다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  </a:t>
            </a:r>
            <a:endParaRPr lang="en-US" altLang="ko-KR" sz="1200" dirty="0" smtClean="0"/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24014A-B6E9-4D63-8240-45FC812F616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069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24014A-B6E9-4D63-8240-45FC812F616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4458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언어적 약자들과 어떻게 소통해야할 것인가</a:t>
            </a:r>
            <a:r>
              <a:rPr lang="en-US" altLang="ko-KR" dirty="0" smtClean="0"/>
              <a:t>?</a:t>
            </a:r>
            <a:r>
              <a:rPr lang="en-US" altLang="ko-KR" baseline="0" dirty="0" smtClean="0"/>
              <a:t>  </a:t>
            </a:r>
            <a:r>
              <a:rPr lang="ko-KR" altLang="en-US" baseline="0" dirty="0" smtClean="0"/>
              <a:t>오랫동안 고난에 침묵하였던 사람들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누구도 자신들의 고난을 대변해준 적이 없었던 사람들이 자신들의 고난을 갑자기 언어화하는 일은 거의 불가능하다</a:t>
            </a:r>
            <a:r>
              <a:rPr lang="en-US" altLang="ko-KR" baseline="0" dirty="0" smtClean="0"/>
              <a:t>. “</a:t>
            </a:r>
            <a:r>
              <a:rPr lang="ko-KR" altLang="en-US" baseline="0" dirty="0" smtClean="0"/>
              <a:t>덜 고난 받고 더 풍요로운 교육의 기회와 사랑을 받은 세월을 산 우리들의 몫이 이 지점에서 출발한다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사회적 약자가 언어적 약자인 그들이 일단 말하도록 해주고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그들의 언어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진정한 목소리를 이끌어 내도록 질문을 던지는 것이다</a:t>
            </a:r>
            <a:r>
              <a:rPr lang="en-US" altLang="ko-KR" baseline="0" dirty="0" smtClean="0"/>
              <a:t>. </a:t>
            </a:r>
          </a:p>
          <a:p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예 </a:t>
            </a:r>
            <a:r>
              <a:rPr lang="en-US" altLang="ko-KR" baseline="0" dirty="0" smtClean="0"/>
              <a:t>– </a:t>
            </a:r>
            <a:r>
              <a:rPr lang="ko-KR" altLang="en-US" baseline="0" dirty="0" smtClean="0"/>
              <a:t>칼라퍼플의 씰리 </a:t>
            </a:r>
            <a:r>
              <a:rPr lang="en-US" altLang="ko-KR" baseline="0" dirty="0" smtClean="0"/>
              <a:t>– </a:t>
            </a:r>
            <a:r>
              <a:rPr lang="ko-KR" altLang="en-US" baseline="0" dirty="0" smtClean="0"/>
              <a:t>소통의 어려움</a:t>
            </a:r>
            <a:r>
              <a:rPr lang="en-US" altLang="ko-KR" baseline="0" dirty="0" smtClean="0"/>
              <a:t>, 181</a:t>
            </a:r>
            <a:r>
              <a:rPr lang="ko-KR" altLang="en-US" baseline="0" dirty="0" smtClean="0"/>
              <a:t>쪽</a:t>
            </a:r>
            <a:r>
              <a:rPr lang="en-US" altLang="ko-KR" baseline="0" dirty="0" smtClean="0"/>
              <a:t>) </a:t>
            </a:r>
            <a:r>
              <a:rPr lang="ko-KR" altLang="en-US" baseline="0" dirty="0" smtClean="0"/>
              <a:t>이러한 질문을 통해 이어지는 대화는 발화자와 청중 모두를 계속해서 사유하게 한다</a:t>
            </a:r>
            <a:r>
              <a:rPr lang="en-US" altLang="ko-KR" baseline="0" dirty="0" smtClean="0"/>
              <a:t>.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언어적 약자들과의 소통의 결과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사회적 약자가 침묵과 탄식을 깨고 자신의 어려움과 고통을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말하기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시작하는 것자체가 전복의 힘을 가졌다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말하기는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말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에만 머무르지 않고</a:t>
            </a:r>
            <a:r>
              <a:rPr lang="en-US" altLang="ko-KR" dirty="0" smtClean="0"/>
              <a:t>, ‘</a:t>
            </a:r>
            <a:r>
              <a:rPr lang="ko-KR" altLang="en-US" dirty="0" smtClean="0"/>
              <a:t>행동</a:t>
            </a:r>
            <a:r>
              <a:rPr lang="en-US" altLang="ko-KR" dirty="0" smtClean="0"/>
              <a:t>’</a:t>
            </a:r>
            <a:r>
              <a:rPr lang="ko-KR" altLang="en-US" dirty="0" smtClean="0"/>
              <a:t>하고 타인들과 함께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대화하는 자</a:t>
            </a:r>
            <a:r>
              <a:rPr lang="en-US" altLang="ko-KR" dirty="0" smtClean="0"/>
              <a:t>’</a:t>
            </a:r>
            <a:r>
              <a:rPr lang="ko-KR" altLang="en-US" dirty="0" smtClean="0"/>
              <a:t>가 되게 할 가능성이 높으며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그들과 연대의 씨앗을 뿌리게 때문이다</a:t>
            </a:r>
            <a:r>
              <a:rPr lang="en-US" altLang="ko-KR" dirty="0" smtClean="0"/>
              <a:t>. (179</a:t>
            </a:r>
            <a:r>
              <a:rPr lang="ko-KR" altLang="en-US" dirty="0" smtClean="0"/>
              <a:t>쪽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이러한 말하기 행위를 통해 언어적 약자들은 의사소통 능력을 회복할 뿐만 아니라 자아 정체성과 사회적 관계까지 회복하는 치유를 경험한다</a:t>
            </a:r>
            <a:r>
              <a:rPr lang="en-US" altLang="ko-KR" dirty="0" smtClean="0"/>
              <a:t>. (179-180</a:t>
            </a:r>
            <a:r>
              <a:rPr lang="ko-KR" altLang="en-US" dirty="0" smtClean="0"/>
              <a:t>쪽</a:t>
            </a:r>
            <a:r>
              <a:rPr lang="en-US" altLang="ko-KR" dirty="0" smtClean="0"/>
              <a:t>)  =&gt; </a:t>
            </a:r>
            <a:r>
              <a:rPr lang="ko-KR" altLang="en-US" dirty="0" smtClean="0"/>
              <a:t>예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노숙인의 인문학교육의 의의 </a:t>
            </a:r>
            <a:r>
              <a:rPr lang="en-US" altLang="ko-KR" dirty="0" smtClean="0"/>
              <a:t>198</a:t>
            </a:r>
            <a:r>
              <a:rPr lang="ko-KR" altLang="en-US" dirty="0" smtClean="0"/>
              <a:t>쪽이하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인문학이라는 지식교육이 아니라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인문학 교육을 통해 교수자와 노숙인 사이의 소통의 가능성을 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노숙인 스스로 의사소통능력과 자아정체성을 회복시키고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공적인 사회적 관계까지 재건하게 한다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24014A-B6E9-4D63-8240-45FC812F616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243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언어적 약자들과 어떻게 소통해야할 것인가</a:t>
            </a:r>
            <a:r>
              <a:rPr lang="en-US" altLang="ko-KR" dirty="0" smtClean="0"/>
              <a:t>?</a:t>
            </a:r>
            <a:r>
              <a:rPr lang="en-US" altLang="ko-KR" baseline="0" dirty="0" smtClean="0"/>
              <a:t>  </a:t>
            </a:r>
            <a:r>
              <a:rPr lang="ko-KR" altLang="en-US" baseline="0" dirty="0" smtClean="0"/>
              <a:t>오랫동안 고난에 침묵하였던 사람들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누구도 자신들의 고난을 대변해준 적이 없었던 사람들이 자신들의 고난을 갑자기 언어화하는 일은 거의 불가능하다</a:t>
            </a:r>
            <a:r>
              <a:rPr lang="en-US" altLang="ko-KR" baseline="0" dirty="0" smtClean="0"/>
              <a:t>. “</a:t>
            </a:r>
            <a:r>
              <a:rPr lang="ko-KR" altLang="en-US" baseline="0" dirty="0" smtClean="0"/>
              <a:t>덜 고난 받고 더 풍요로운 교육의 기회와 사랑을 받은 세월을 산 우리들의 몫이 이 지점에서 출발한다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사회적 약자가 언어적 약자인 그들이 일단 말하도록 해주고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그들의 언어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진정한 목소리를 이끌어 내도록 질문을 던지는 것이다</a:t>
            </a:r>
            <a:r>
              <a:rPr lang="en-US" altLang="ko-KR" baseline="0" dirty="0" smtClean="0"/>
              <a:t>. </a:t>
            </a:r>
          </a:p>
          <a:p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예 </a:t>
            </a:r>
            <a:r>
              <a:rPr lang="en-US" altLang="ko-KR" baseline="0" dirty="0" smtClean="0"/>
              <a:t>– </a:t>
            </a:r>
            <a:r>
              <a:rPr lang="ko-KR" altLang="en-US" baseline="0" dirty="0" smtClean="0"/>
              <a:t>칼라퍼플의 씰리 </a:t>
            </a:r>
            <a:r>
              <a:rPr lang="en-US" altLang="ko-KR" baseline="0" dirty="0" smtClean="0"/>
              <a:t>– </a:t>
            </a:r>
            <a:r>
              <a:rPr lang="ko-KR" altLang="en-US" baseline="0" dirty="0" smtClean="0"/>
              <a:t>소통의 어려움</a:t>
            </a:r>
            <a:r>
              <a:rPr lang="en-US" altLang="ko-KR" baseline="0" dirty="0" smtClean="0"/>
              <a:t>, 181</a:t>
            </a:r>
            <a:r>
              <a:rPr lang="ko-KR" altLang="en-US" baseline="0" dirty="0" smtClean="0"/>
              <a:t>쪽</a:t>
            </a:r>
            <a:r>
              <a:rPr lang="en-US" altLang="ko-KR" baseline="0" dirty="0" smtClean="0"/>
              <a:t>) </a:t>
            </a:r>
            <a:r>
              <a:rPr lang="ko-KR" altLang="en-US" baseline="0" dirty="0" smtClean="0"/>
              <a:t>이러한 질문을 통해 이어지는 대화는 발화자와 청중 모두를 계속해서 사유하게 한다</a:t>
            </a:r>
            <a:r>
              <a:rPr lang="en-US" altLang="ko-KR" baseline="0" dirty="0" smtClean="0"/>
              <a:t>.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언어적 약자들과의 소통의 결과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사회적 약자가 침묵과 탄식을 깨고 자신의 어려움과 고통을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말하기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시작하는 것자체가 전복의 힘을 가졌다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말하기는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말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에만 머무르지 않고</a:t>
            </a:r>
            <a:r>
              <a:rPr lang="en-US" altLang="ko-KR" dirty="0" smtClean="0"/>
              <a:t>, ‘</a:t>
            </a:r>
            <a:r>
              <a:rPr lang="ko-KR" altLang="en-US" dirty="0" smtClean="0"/>
              <a:t>행동</a:t>
            </a:r>
            <a:r>
              <a:rPr lang="en-US" altLang="ko-KR" dirty="0" smtClean="0"/>
              <a:t>’</a:t>
            </a:r>
            <a:r>
              <a:rPr lang="ko-KR" altLang="en-US" dirty="0" smtClean="0"/>
              <a:t>하고 타인들과 함께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대화하는 자</a:t>
            </a:r>
            <a:r>
              <a:rPr lang="en-US" altLang="ko-KR" dirty="0" smtClean="0"/>
              <a:t>’</a:t>
            </a:r>
            <a:r>
              <a:rPr lang="ko-KR" altLang="en-US" dirty="0" smtClean="0"/>
              <a:t>가 되게 할 가능성이 높으며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그들과 연대의 씨앗을 뿌리게 때문이다</a:t>
            </a:r>
            <a:r>
              <a:rPr lang="en-US" altLang="ko-KR" dirty="0" smtClean="0"/>
              <a:t>. (179</a:t>
            </a:r>
            <a:r>
              <a:rPr lang="ko-KR" altLang="en-US" dirty="0" smtClean="0"/>
              <a:t>쪽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이러한 말하기 행위를 통해 언어적 약자들은 의사소통 능력을 회복할 뿐만 아니라 자아 정체성과 사회적 관계까지 회복하는 치유를 경험한다</a:t>
            </a:r>
            <a:r>
              <a:rPr lang="en-US" altLang="ko-KR" dirty="0" smtClean="0"/>
              <a:t>. (179-180</a:t>
            </a:r>
            <a:r>
              <a:rPr lang="ko-KR" altLang="en-US" dirty="0" smtClean="0"/>
              <a:t>쪽</a:t>
            </a:r>
            <a:r>
              <a:rPr lang="en-US" altLang="ko-KR" dirty="0" smtClean="0"/>
              <a:t>)  =&gt; </a:t>
            </a:r>
            <a:r>
              <a:rPr lang="ko-KR" altLang="en-US" dirty="0" smtClean="0"/>
              <a:t>예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노숙인의 인문학교육의 의의 </a:t>
            </a:r>
            <a:r>
              <a:rPr lang="en-US" altLang="ko-KR" dirty="0" smtClean="0"/>
              <a:t>198</a:t>
            </a:r>
            <a:r>
              <a:rPr lang="ko-KR" altLang="en-US" dirty="0" smtClean="0"/>
              <a:t>쪽이하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인문학이라는 지식교육이 아니라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인문학 교육을 통해 교수자와 노숙인 사이의 소통의 가능성을 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노숙인 스스로 의사소통능력과 자아정체성을 회복시키고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공적인 사회적 관계까지 재건하게 한다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24014A-B6E9-4D63-8240-45FC812F616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328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앞의 내용이 일반적인 의사소통에 대한 정의와 일반적인 의사소통의 어려움에 관한 이야기였다면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여기서부터는 우리 수업이 추구하는 </a:t>
            </a:r>
            <a:r>
              <a:rPr lang="ko-KR" altLang="en-US" dirty="0" err="1" smtClean="0"/>
              <a:t>나눔사회를</a:t>
            </a:r>
            <a:r>
              <a:rPr lang="ko-KR" altLang="en-US" dirty="0" smtClean="0"/>
              <a:t> 위한 활동과정에서 만나는 의사소통의 어려움에 대해 좁혀서 논하고자 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24014A-B6E9-4D63-8240-45FC812F616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589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24014A-B6E9-4D63-8240-45FC812F616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411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앞의 내용이 일반적인 의사소통에 대한 정의와 일반적인 의사소통의 어려움에 관한 이야기였다면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여기서부터는 우리 수업이 추구하는 </a:t>
            </a:r>
            <a:r>
              <a:rPr lang="ko-KR" altLang="en-US" dirty="0" err="1" smtClean="0"/>
              <a:t>나눔사회를</a:t>
            </a:r>
            <a:r>
              <a:rPr lang="ko-KR" altLang="en-US" dirty="0" smtClean="0"/>
              <a:t> 위한 활동과정에서 만나는 의사소통의 어려움에 대해 좁혀서 논하고자 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24014A-B6E9-4D63-8240-45FC812F616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915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 문제는 소통의 과정 자체가 그렇게 쉽지만은 않다는 사실이다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소통을 원함에도 소통이 잘 이루어 지지 않는 이유에 대해 생각해 보자</a:t>
            </a:r>
            <a:r>
              <a:rPr lang="en-US" altLang="ko-KR" dirty="0" smtClean="0"/>
              <a:t>. </a:t>
            </a:r>
          </a:p>
          <a:p>
            <a:pPr marL="0" indent="0">
              <a:buNone/>
            </a:pP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기본적으로 타자에 대한 연민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공감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없이 참된 나눔은 가능하지 않다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하지만 일반적으로 실험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에서 보았듯이 타자와의 대화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소통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의 기회를 </a:t>
            </a:r>
            <a:endParaRPr lang="en-US" altLang="ko-KR" baseline="0" dirty="0" smtClean="0"/>
          </a:p>
          <a:p>
            <a:pPr marL="0" indent="0">
              <a:buNone/>
            </a:pP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갖고 그에 대한 이해를 조금만 넓히는 것만 해도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연민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공감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은 비교적 수월하게 증진될 가능성이 있다</a:t>
            </a:r>
            <a:r>
              <a:rPr lang="en-US" altLang="ko-KR" baseline="0" dirty="0" smtClean="0"/>
              <a:t>. </a:t>
            </a:r>
          </a:p>
          <a:p>
            <a:pPr marL="0" indent="0">
              <a:buNone/>
            </a:pPr>
            <a:r>
              <a:rPr lang="ko-KR" altLang="en-US" baseline="0" dirty="0" smtClean="0"/>
              <a:t> 그러나 문제는 소통자체가 갖는 어려움이 있다는 점이다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소통의 당사자인 양측의 관점에서 각각 살펴보자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 </a:t>
            </a:r>
          </a:p>
          <a:p>
            <a:endParaRPr lang="en-US" altLang="ko-KR" dirty="0" smtClean="0"/>
          </a:p>
          <a:p>
            <a:pPr marL="228600" indent="-228600">
              <a:buAutoNum type="arabicParenR"/>
            </a:pPr>
            <a:r>
              <a:rPr lang="en-US" altLang="ko-KR" baseline="0" dirty="0" smtClean="0"/>
              <a:t>“</a:t>
            </a:r>
            <a:r>
              <a:rPr lang="ko-KR" altLang="en-US" baseline="0" dirty="0" smtClean="0"/>
              <a:t>우리</a:t>
            </a:r>
            <a:r>
              <a:rPr lang="en-US" altLang="ko-KR" baseline="0" dirty="0" smtClean="0"/>
              <a:t>”(</a:t>
            </a:r>
            <a:r>
              <a:rPr lang="ko-KR" altLang="en-US" baseline="0" dirty="0" smtClean="0"/>
              <a:t>나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에게서 찾을 수 있는 소통의 방해요인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연민을 방해하는 대화 </a:t>
            </a:r>
            <a:r>
              <a:rPr lang="en-US" altLang="ko-KR" baseline="0" dirty="0" smtClean="0"/>
              <a:t>– </a:t>
            </a:r>
            <a:r>
              <a:rPr lang="ko-KR" altLang="en-US" baseline="0" dirty="0" smtClean="0"/>
              <a:t>마셀 로젠버그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비폭력대화</a:t>
            </a:r>
            <a:r>
              <a:rPr lang="en-US" altLang="ko-KR" baseline="0" dirty="0" smtClean="0"/>
              <a:t>, 2</a:t>
            </a:r>
            <a:r>
              <a:rPr lang="ko-KR" altLang="en-US" baseline="0" dirty="0" smtClean="0"/>
              <a:t>장 </a:t>
            </a:r>
            <a:r>
              <a:rPr lang="en-US" altLang="ko-KR" baseline="0" dirty="0" smtClean="0"/>
              <a:t>37-49 </a:t>
            </a:r>
            <a:r>
              <a:rPr lang="ko-KR" altLang="en-US" baseline="0" dirty="0" smtClean="0"/>
              <a:t>참고</a:t>
            </a:r>
            <a:r>
              <a:rPr lang="en-US" altLang="ko-KR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baseline="0" dirty="0" smtClean="0"/>
              <a:t>상대방에 대한 도덕주의적 판단 </a:t>
            </a: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en-US" altLang="ko-KR" baseline="0" dirty="0" smtClean="0"/>
              <a:t> : </a:t>
            </a:r>
            <a:r>
              <a:rPr lang="ko-KR" altLang="en-US" baseline="0" dirty="0" smtClean="0"/>
              <a:t>빈곤과 관련하여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흔히 우리는 상대방의 게으름이나 무지를 탓하는 도덕적 판단을 하는 경우가 많이 있는데</a:t>
            </a:r>
            <a:r>
              <a:rPr lang="en-US" altLang="ko-KR" baseline="0" dirty="0" smtClean="0"/>
              <a:t>, </a:t>
            </a:r>
            <a:br>
              <a:rPr lang="en-US" altLang="ko-KR" baseline="0" dirty="0" smtClean="0"/>
            </a:br>
            <a:r>
              <a:rPr lang="en-US" altLang="ko-KR" baseline="0" dirty="0" smtClean="0"/>
              <a:t>   </a:t>
            </a:r>
            <a:r>
              <a:rPr lang="ko-KR" altLang="en-US" baseline="0" dirty="0" smtClean="0"/>
              <a:t>이러한 태도는 상대방의 불행한 상황에 대한 우리의 연민이 생기는 것을 방해한다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철학자 레비나스의 경우</a:t>
            </a:r>
            <a:r>
              <a:rPr lang="en-US" altLang="ko-KR" baseline="0" dirty="0" smtClean="0"/>
              <a:t>,</a:t>
            </a:r>
          </a:p>
          <a:p>
            <a:pPr marL="0" indent="0">
              <a:buFontTx/>
              <a:buNone/>
            </a:pPr>
            <a:r>
              <a:rPr lang="en-US" altLang="ko-KR" baseline="0" dirty="0" smtClean="0"/>
              <a:t>      </a:t>
            </a:r>
            <a:r>
              <a:rPr lang="ko-KR" altLang="en-US" baseline="0" dirty="0" smtClean="0"/>
              <a:t>빈곤한 얼굴로 나에게 도움을 요청하는 사람을 향해 그 빈곤의 원인이 어디서 기인한 것인지를 따져 묻는 것보다 </a:t>
            </a:r>
            <a:endParaRPr lang="en-US" altLang="ko-KR" baseline="0" dirty="0" smtClean="0"/>
          </a:p>
          <a:p>
            <a:pPr marL="0" indent="0">
              <a:buFontTx/>
              <a:buNone/>
            </a:pPr>
            <a:r>
              <a:rPr lang="ko-KR" altLang="en-US" baseline="0" dirty="0" smtClean="0"/>
              <a:t>      우선적으로 손을 내밀어 빵을 쥐어주는 것이 더욱 긴급한 우리의 의무라고 말한다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나눔을 위해서는 </a:t>
            </a:r>
            <a:endParaRPr lang="en-US" altLang="ko-KR" baseline="0" dirty="0" smtClean="0"/>
          </a:p>
          <a:p>
            <a:pPr marL="0" indent="0">
              <a:buFontTx/>
              <a:buNone/>
            </a:pPr>
            <a:r>
              <a:rPr lang="en-US" altLang="ko-KR" baseline="0" dirty="0" smtClean="0"/>
              <a:t>      </a:t>
            </a:r>
            <a:r>
              <a:rPr lang="ko-KR" altLang="en-US" baseline="0" dirty="0" smtClean="0"/>
              <a:t>타인이 처한 불편함이나 불행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고통을 초래한 그의 도덕적 결함을 따지기 보다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그가 처한 상황 자체에 대한 연민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안타까움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이 우선해야 </a:t>
            </a: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en-US" altLang="ko-KR" baseline="0" dirty="0" smtClean="0"/>
              <a:t>      </a:t>
            </a:r>
            <a:r>
              <a:rPr lang="ko-KR" altLang="en-US" baseline="0" dirty="0" smtClean="0"/>
              <a:t>그와의 소통과 공감이 발전적으로 일어날 수 있다</a:t>
            </a:r>
            <a:r>
              <a:rPr lang="en-US" altLang="ko-KR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baseline="0" dirty="0" smtClean="0"/>
              <a:t>책임을 부정하기 </a:t>
            </a:r>
            <a:endParaRPr lang="en-US" altLang="ko-KR" baseline="0" dirty="0" smtClean="0"/>
          </a:p>
          <a:p>
            <a:pPr marL="0" indent="0">
              <a:buFontTx/>
              <a:buNone/>
            </a:pPr>
            <a:r>
              <a:rPr lang="en-US" altLang="ko-KR" baseline="0" dirty="0" smtClean="0"/>
              <a:t>    </a:t>
            </a:r>
            <a:r>
              <a:rPr lang="ko-KR" altLang="en-US" baseline="0" dirty="0" smtClean="0"/>
              <a:t>타자의 고통에 대한 책임을 </a:t>
            </a:r>
            <a:r>
              <a:rPr lang="en-US" altLang="ko-KR" baseline="0" dirty="0" smtClean="0"/>
              <a:t>“</a:t>
            </a:r>
            <a:r>
              <a:rPr lang="ko-KR" altLang="en-US" baseline="0" dirty="0" smtClean="0"/>
              <a:t>그렇게 될 수 밖에 없었다</a:t>
            </a:r>
            <a:r>
              <a:rPr lang="en-US" altLang="ko-KR" baseline="0" dirty="0" smtClean="0"/>
              <a:t>”</a:t>
            </a:r>
            <a:r>
              <a:rPr lang="ko-KR" altLang="en-US" baseline="0" dirty="0" smtClean="0"/>
              <a:t>라든지 </a:t>
            </a:r>
            <a:r>
              <a:rPr lang="en-US" altLang="ko-KR" baseline="0" dirty="0" smtClean="0"/>
              <a:t>“</a:t>
            </a:r>
            <a:r>
              <a:rPr lang="ko-KR" altLang="en-US" baseline="0" dirty="0" smtClean="0"/>
              <a:t>법이 그렇다</a:t>
            </a:r>
            <a:r>
              <a:rPr lang="en-US" altLang="ko-KR" baseline="0" dirty="0" smtClean="0"/>
              <a:t>”, “</a:t>
            </a:r>
            <a:r>
              <a:rPr lang="ko-KR" altLang="en-US" baseline="0" dirty="0" smtClean="0"/>
              <a:t>다른 사람들도 그렇게 한다</a:t>
            </a:r>
            <a:r>
              <a:rPr lang="en-US" altLang="ko-KR" baseline="0" dirty="0" smtClean="0"/>
              <a:t>”</a:t>
            </a:r>
            <a:r>
              <a:rPr lang="ko-KR" altLang="en-US" baseline="0" dirty="0" smtClean="0"/>
              <a:t>라는 식의 태도로 책임을 </a:t>
            </a: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en-US" altLang="ko-KR" baseline="0" dirty="0" smtClean="0"/>
              <a:t>    </a:t>
            </a:r>
            <a:r>
              <a:rPr lang="ko-KR" altLang="en-US" baseline="0" dirty="0" smtClean="0"/>
              <a:t>부정하는 것은  타자에 대한 나의 연민이 발생하는 것을 방해한다</a:t>
            </a:r>
            <a:r>
              <a:rPr lang="en-US" altLang="ko-KR" baseline="0" dirty="0" smtClean="0"/>
              <a:t>. (</a:t>
            </a:r>
            <a:r>
              <a:rPr lang="ko-KR" altLang="en-US" baseline="0" dirty="0" smtClean="0"/>
              <a:t>예</a:t>
            </a:r>
            <a:r>
              <a:rPr lang="en-US" altLang="ko-KR" baseline="0" dirty="0" smtClean="0"/>
              <a:t>- </a:t>
            </a:r>
            <a:r>
              <a:rPr lang="ko-KR" altLang="en-US" baseline="0" dirty="0" smtClean="0"/>
              <a:t>예루살렘의 아이히만이 전범재판과정에서 자신을 방어하면서 </a:t>
            </a: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en-US" altLang="ko-KR" baseline="0" dirty="0" smtClean="0"/>
              <a:t>    </a:t>
            </a:r>
            <a:r>
              <a:rPr lang="ko-KR" altLang="en-US" baseline="0" dirty="0" smtClean="0"/>
              <a:t>자주 내뱉은 무책임한 말들을 보면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그가 학살된 사람들에 대한 고통에 어떠한 연민도 갖고 있지 못함을 알 수 있다</a:t>
            </a:r>
            <a:r>
              <a:rPr lang="en-US" altLang="ko-KR" baseline="0" dirty="0" smtClean="0"/>
              <a:t>.) </a:t>
            </a:r>
            <a:r>
              <a:rPr lang="ko-KR" altLang="en-US" baseline="0" dirty="0" smtClean="0"/>
              <a:t>레비나스의 경우</a:t>
            </a:r>
            <a:r>
              <a:rPr lang="en-US" altLang="ko-KR" baseline="0" dirty="0" smtClean="0"/>
              <a:t>, </a:t>
            </a:r>
          </a:p>
          <a:p>
            <a:pPr marL="0" indent="0">
              <a:buFontTx/>
              <a:buNone/>
            </a:pPr>
            <a:r>
              <a:rPr lang="en-US" altLang="ko-KR" baseline="0" dirty="0" smtClean="0"/>
              <a:t>    </a:t>
            </a:r>
            <a:r>
              <a:rPr lang="ko-KR" altLang="en-US" baseline="0" dirty="0" smtClean="0"/>
              <a:t>타자에 대한 우리의 윤리적 책임을 보다 강화하기 위해서는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고통받는 타자에 대한 책임이 남이 아니라 바로 내 자신에게 있음을 일차적으로 </a:t>
            </a: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en-US" altLang="ko-KR" baseline="0" dirty="0" smtClean="0"/>
              <a:t>    </a:t>
            </a:r>
            <a:r>
              <a:rPr lang="ko-KR" altLang="en-US" baseline="0" dirty="0" smtClean="0"/>
              <a:t>인식해야 한다고 강조한다</a:t>
            </a:r>
            <a:r>
              <a:rPr lang="en-US" altLang="ko-KR" baseline="0" dirty="0" smtClean="0"/>
              <a:t>. </a:t>
            </a:r>
            <a:br>
              <a:rPr lang="en-US" altLang="ko-KR" baseline="0" dirty="0" smtClean="0"/>
            </a:br>
            <a:r>
              <a:rPr lang="en-US" altLang="ko-KR" baseline="0" dirty="0" smtClean="0"/>
              <a:t>-</a:t>
            </a:r>
            <a:r>
              <a:rPr lang="ko-KR" altLang="en-US" baseline="0" dirty="0" smtClean="0"/>
              <a:t>  삶에 지친 우리 자신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교과서에 없음</a:t>
            </a:r>
            <a:r>
              <a:rPr lang="en-US" altLang="ko-KR" baseline="0" dirty="0" smtClean="0"/>
              <a:t>)</a:t>
            </a:r>
          </a:p>
          <a:p>
            <a:pPr marL="0" indent="0">
              <a:buFontTx/>
              <a:buNone/>
            </a:pPr>
            <a:r>
              <a:rPr lang="en-US" altLang="ko-KR" baseline="0" dirty="0" smtClean="0"/>
              <a:t>    </a:t>
            </a:r>
            <a:r>
              <a:rPr lang="ko-KR" altLang="en-US" baseline="0" dirty="0" smtClean="0"/>
              <a:t>현대인들이 타인과의 대화나 소통에 크게 관심을 두지 않는 이유는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무한 경쟁사회에서 자신의 삶 조차 제대로 간수하기가 어려운 상황과 </a:t>
            </a: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en-US" altLang="ko-KR" baseline="0" dirty="0" smtClean="0"/>
              <a:t>    </a:t>
            </a:r>
            <a:r>
              <a:rPr lang="ko-KR" altLang="en-US" baseline="0" dirty="0" smtClean="0"/>
              <a:t>깊이 연관이 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성적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입시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취업과 같은 생존과 관련된 경쟁이 심화되면 될수록 우리는 삶의 의미와 자신의 정체성을 성찰하기 보다</a:t>
            </a:r>
            <a:r>
              <a:rPr lang="en-US" altLang="ko-KR" baseline="0" dirty="0" smtClean="0"/>
              <a:t>, </a:t>
            </a:r>
          </a:p>
          <a:p>
            <a:pPr marL="0" indent="0">
              <a:buFontTx/>
              <a:buNone/>
            </a:pPr>
            <a:r>
              <a:rPr lang="en-US" altLang="ko-KR" baseline="0" dirty="0" smtClean="0"/>
              <a:t>    </a:t>
            </a:r>
            <a:r>
              <a:rPr lang="ko-KR" altLang="en-US" baseline="0" dirty="0" smtClean="0"/>
              <a:t>경쟁에서 살아남기 위해 모든 것을 희생하며 내달린다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이러한 우리의 상황은 타자에 대한 관심과 연민을 가로 막는다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실제로 이러한 </a:t>
            </a: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en-US" altLang="ko-KR" baseline="0" dirty="0" smtClean="0"/>
              <a:t>    </a:t>
            </a:r>
            <a:r>
              <a:rPr lang="ko-KR" altLang="en-US" baseline="0" dirty="0" smtClean="0"/>
              <a:t>상황에서 우리의 연민의 대상은 무한 경쟁에 지친 자기 자신이거나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우리의 자녀로 한정된다</a:t>
            </a:r>
            <a:r>
              <a:rPr lang="en-US" altLang="ko-KR" baseline="0" dirty="0" smtClean="0"/>
              <a:t>. </a:t>
            </a:r>
            <a:br>
              <a:rPr lang="en-US" altLang="ko-KR" baseline="0" dirty="0" smtClean="0"/>
            </a:br>
            <a:r>
              <a:rPr lang="en-US" altLang="ko-KR" baseline="0" dirty="0" smtClean="0"/>
              <a:t> </a:t>
            </a:r>
          </a:p>
          <a:p>
            <a:pPr marL="0" indent="0">
              <a:buFontTx/>
              <a:buNone/>
            </a:pPr>
            <a:r>
              <a:rPr lang="en-US" altLang="ko-KR" baseline="0" dirty="0" smtClean="0"/>
              <a:t>=&gt; </a:t>
            </a:r>
            <a:r>
              <a:rPr lang="ko-KR" altLang="en-US" baseline="0" dirty="0" smtClean="0"/>
              <a:t>타자와의 보다 진정한 소통을 위해 대화시에는 도덕주의적 판단을 중지하고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자신의 책임을 회피하는 언행을 피하며 타자의 고통이나 어려움이 나의 책임일 수 있다는 가능성을 열어둔다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또한 자신의 생존문제에 매몰되기 쉬운 일상의 삶에서 거리를 두고 자신이 추구하는 삶의 의미를 성찰하는 시간을 갖는다</a:t>
            </a:r>
            <a:r>
              <a:rPr lang="en-US" altLang="ko-KR" baseline="0" dirty="0" smtClean="0"/>
              <a:t>. </a:t>
            </a:r>
          </a:p>
          <a:p>
            <a:pPr marL="171450" indent="-171450">
              <a:buFontTx/>
              <a:buChar char="-"/>
            </a:pPr>
            <a:endParaRPr lang="en-US" altLang="ko-K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24014A-B6E9-4D63-8240-45FC812F616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124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u="sng" dirty="0" smtClean="0"/>
              <a:t>참고</a:t>
            </a:r>
            <a:r>
              <a:rPr lang="en-US" altLang="ko-KR" u="sng" dirty="0" smtClean="0"/>
              <a:t>&gt; </a:t>
            </a:r>
            <a:r>
              <a:rPr lang="ko-KR" altLang="en-US" u="sng" dirty="0" smtClean="0"/>
              <a:t>정우향</a:t>
            </a:r>
            <a:r>
              <a:rPr lang="en-US" altLang="ko-KR" u="sng" dirty="0" smtClean="0"/>
              <a:t>, </a:t>
            </a:r>
            <a:r>
              <a:rPr lang="ko-KR" altLang="en-US" u="sng" dirty="0" smtClean="0"/>
              <a:t>소통의 외로움</a:t>
            </a:r>
            <a:r>
              <a:rPr lang="en-US" altLang="ko-KR" u="sng" dirty="0" smtClean="0"/>
              <a:t>, 147-196.</a:t>
            </a:r>
          </a:p>
          <a:p>
            <a:r>
              <a:rPr lang="ko-KR" altLang="en-US" dirty="0" smtClean="0"/>
              <a:t>함께 서로 삶을 나누며 살아가는  공동체의 구성원들에게 있어서 서로의 뜻과 원함을 이야기하는 일은 매우 중요하다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그러나 실제로 우리의 나눔이 필요한 사람들</a:t>
            </a:r>
            <a:r>
              <a:rPr lang="en-US" altLang="ko-KR" dirty="0" smtClean="0"/>
              <a:t>(</a:t>
            </a:r>
            <a:r>
              <a:rPr lang="ko-KR" altLang="en-US" dirty="0" smtClean="0"/>
              <a:t>사회적 약자들</a:t>
            </a:r>
            <a:r>
              <a:rPr lang="en-US" altLang="ko-KR" dirty="0" smtClean="0"/>
              <a:t>)</a:t>
            </a:r>
            <a:r>
              <a:rPr lang="ko-KR" altLang="en-US" dirty="0" smtClean="0"/>
              <a:t> 중의 많은 사람들이 자신의 삶의 아픔과 고통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부족함을 스스로 표현하는 데에 커다란 어려움을 겪고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이러한 사람들이 바로 </a:t>
            </a:r>
            <a:r>
              <a:rPr lang="en-US" altLang="ko-KR" dirty="0" smtClean="0"/>
              <a:t>“</a:t>
            </a:r>
            <a:r>
              <a:rPr lang="ko-KR" altLang="en-US" b="1" dirty="0" smtClean="0"/>
              <a:t>언어적 약자</a:t>
            </a:r>
            <a:r>
              <a:rPr lang="en-US" altLang="ko-KR" dirty="0" smtClean="0"/>
              <a:t>”</a:t>
            </a:r>
            <a:r>
              <a:rPr lang="ko-KR" altLang="en-US" dirty="0" smtClean="0"/>
              <a:t>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이러한 사람들과의 소통은 우리의 관심과 다가섬에도 불구하고 처음에는 매우 어려울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실제로 학생들이 실천활동에서 만나게 되는 사회적 약자들과 대화할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학생들은 자주 이들이 자신이 처한 문제를 언어로 표현하는 데에 익숙치 않음을 발견하게 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도움이 필요한 것처럼 보이는 독거노인이 자신의 불편이나 고통을 표현하는 데에 매우 서툰 경우를 보게 되는데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 언어적 약자들은 자신의 고통을 언어로서 규정할 능력을 갖지 못하는 경우가 상당히 많다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이러한 이유에서 언어적 약자들을 대할 때 그들의 말을 잘 들어주는 것도 중요하지만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그들이 언어로 다 표현하지 못하는 것은 없는 지 세심하게 살펴보아야 </a:t>
            </a:r>
            <a:r>
              <a:rPr lang="ko-KR" altLang="en-US" smtClean="0"/>
              <a:t>한다</a:t>
            </a:r>
            <a:r>
              <a:rPr lang="en-US" altLang="ko-KR" dirty="0" smtClean="0"/>
              <a:t>.)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언어적 약자의 대표적인 예</a:t>
            </a:r>
            <a:r>
              <a:rPr lang="en-US" altLang="ko-KR" dirty="0" smtClean="0"/>
              <a:t>&gt;</a:t>
            </a:r>
            <a:r>
              <a:rPr lang="en-US" altLang="ko-KR" baseline="0" dirty="0" smtClean="0"/>
              <a:t> </a:t>
            </a:r>
            <a:r>
              <a:rPr lang="ko-KR" altLang="en-US" baseline="0" smtClean="0"/>
              <a:t>일본군위안부할머니들 </a:t>
            </a:r>
            <a:endParaRPr lang="en-US" altLang="ko-KR" baseline="0" dirty="0" smtClean="0"/>
          </a:p>
          <a:p>
            <a:r>
              <a:rPr lang="en-US" altLang="ko-KR" baseline="0" dirty="0" smtClean="0"/>
              <a:t>                                      </a:t>
            </a:r>
            <a:r>
              <a:rPr lang="ko-KR" altLang="en-US" baseline="0" smtClean="0"/>
              <a:t>사회적으로 그들의 고통을 말하고 들어주는 분위기가 형성되지 않았을 때</a:t>
            </a:r>
            <a:r>
              <a:rPr lang="en-US" altLang="ko-KR" baseline="0" dirty="0" smtClean="0"/>
              <a:t>, </a:t>
            </a:r>
            <a:r>
              <a:rPr lang="ko-KR" altLang="en-US" baseline="0" smtClean="0"/>
              <a:t>그들은 자신의 고통을 서술할 언어적 힘을 갖지 못했다</a:t>
            </a:r>
            <a:r>
              <a:rPr lang="en-US" altLang="ko-KR" baseline="0" dirty="0" smtClean="0"/>
              <a:t>. </a:t>
            </a:r>
            <a:br>
              <a:rPr lang="en-US" altLang="ko-KR" baseline="0" dirty="0" smtClean="0"/>
            </a:br>
            <a:r>
              <a:rPr lang="en-US" altLang="ko-KR" baseline="0" dirty="0" smtClean="0"/>
              <a:t>                                      </a:t>
            </a:r>
            <a:r>
              <a:rPr lang="ko-KR" altLang="en-US" baseline="0" smtClean="0"/>
              <a:t>한숨과 탄식</a:t>
            </a:r>
            <a:r>
              <a:rPr lang="en-US" altLang="ko-KR" baseline="0" dirty="0" smtClean="0"/>
              <a:t>, </a:t>
            </a:r>
            <a:r>
              <a:rPr lang="ko-KR" altLang="en-US" baseline="0" smtClean="0"/>
              <a:t>울음으로 표현되던 그들의 내면은</a:t>
            </a:r>
            <a:r>
              <a:rPr lang="en-US" altLang="ko-KR" baseline="0" dirty="0" smtClean="0"/>
              <a:t> </a:t>
            </a:r>
            <a:r>
              <a:rPr lang="ko-KR" altLang="en-US" baseline="0" smtClean="0"/>
              <a:t>용기있는 한 사람에 의해</a:t>
            </a:r>
            <a:r>
              <a:rPr lang="en-US" altLang="ko-KR" baseline="0" dirty="0" smtClean="0"/>
              <a:t>, </a:t>
            </a:r>
            <a:r>
              <a:rPr lang="ko-KR" altLang="en-US" baseline="0" smtClean="0"/>
              <a:t>그리고 그 머뭇거리는 고통의 외침을 말로 참고 들어주며</a:t>
            </a:r>
            <a:r>
              <a:rPr lang="en-US" altLang="ko-KR" baseline="0" dirty="0" smtClean="0"/>
              <a:t>, </a:t>
            </a:r>
            <a:r>
              <a:rPr lang="ko-KR" altLang="en-US" baseline="0" smtClean="0"/>
              <a:t>다시 논리있게 풀어서 전달하는 </a:t>
            </a: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en-US" altLang="ko-KR" baseline="0" dirty="0" smtClean="0"/>
              <a:t>                                      </a:t>
            </a:r>
            <a:r>
              <a:rPr lang="ko-KR" altLang="en-US" baseline="0" smtClean="0"/>
              <a:t>이 시대의 여성들에 의해 우리 사회에 전해지게 되었고</a:t>
            </a:r>
            <a:r>
              <a:rPr lang="en-US" altLang="ko-KR" baseline="0" dirty="0" smtClean="0"/>
              <a:t>, </a:t>
            </a:r>
            <a:r>
              <a:rPr lang="ko-KR" altLang="en-US" baseline="0" smtClean="0"/>
              <a:t>여전히 언어적 약자에 있는 상황임에도 현재 그들의 위치가 우리사회에서 현격하게 진일보 했음을 알 수 있다</a:t>
            </a:r>
            <a:r>
              <a:rPr lang="en-US" altLang="ko-KR" baseline="0" dirty="0" smtClean="0"/>
              <a:t>. </a:t>
            </a:r>
            <a:r>
              <a:rPr lang="ko-KR" altLang="en-US" baseline="0" smtClean="0"/>
              <a:t> 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24014A-B6E9-4D63-8240-45FC812F616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002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① </a:t>
            </a:r>
            <a:r>
              <a:rPr lang="ko-KR" altLang="en-US" dirty="0" smtClean="0"/>
              <a:t>개인화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의사소통기능의 파괴 </a:t>
            </a:r>
            <a:r>
              <a:rPr lang="en-US" altLang="ko-KR" baseline="0" dirty="0" smtClean="0"/>
              <a:t>; </a:t>
            </a:r>
            <a:r>
              <a:rPr lang="ko-KR" altLang="en-US" dirty="0" smtClean="0"/>
              <a:t>빈곤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폭력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착취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소외나 차별과 같은 극단적 고난으로 인해 사회적 관계에서 고립되고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의사소통의 기능마저 파괴 </a:t>
            </a:r>
            <a:r>
              <a:rPr lang="en-US" altLang="ko-KR" dirty="0" smtClean="0"/>
              <a:t>(</a:t>
            </a:r>
            <a:r>
              <a:rPr lang="ko-KR" altLang="en-US" baseline="0" dirty="0" smtClean="0"/>
              <a:t>매춘부 여성의 예</a:t>
            </a:r>
            <a:r>
              <a:rPr lang="en-US" altLang="ko-KR" baseline="0" dirty="0" smtClean="0"/>
              <a:t> - </a:t>
            </a:r>
            <a:r>
              <a:rPr lang="ko-KR" altLang="en-US" baseline="0" dirty="0" smtClean="0"/>
              <a:t>소통의 어려움</a:t>
            </a:r>
            <a:r>
              <a:rPr lang="en-US" altLang="ko-KR" baseline="0" dirty="0" smtClean="0"/>
              <a:t>, 151)</a:t>
            </a:r>
          </a:p>
          <a:p>
            <a:pPr marL="0" indent="0">
              <a:buNone/>
            </a:pPr>
            <a:r>
              <a:rPr lang="en-US" altLang="ko-KR" sz="1200" dirty="0" smtClean="0"/>
              <a:t>② </a:t>
            </a:r>
            <a:r>
              <a:rPr lang="ko-KR" altLang="en-US" sz="1200" dirty="0" smtClean="0"/>
              <a:t>지배담론언어를 자신의 언어로 착각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예 </a:t>
            </a:r>
            <a:r>
              <a:rPr lang="en-US" altLang="ko-KR" sz="1200" dirty="0" smtClean="0"/>
              <a:t>– </a:t>
            </a:r>
            <a:r>
              <a:rPr lang="ko-KR" altLang="en-US" sz="1200" dirty="0" smtClean="0"/>
              <a:t>가정폭력을 다안 </a:t>
            </a:r>
            <a:r>
              <a:rPr lang="en-US" altLang="ko-KR" sz="1200" dirty="0" smtClean="0"/>
              <a:t>14</a:t>
            </a:r>
            <a:r>
              <a:rPr lang="ko-KR" altLang="en-US" sz="1200" dirty="0" smtClean="0"/>
              <a:t>사 소녀의 예 </a:t>
            </a:r>
            <a:r>
              <a:rPr lang="en-US" altLang="ko-KR" sz="1200" dirty="0" smtClean="0"/>
              <a:t>– 157</a:t>
            </a:r>
            <a:r>
              <a:rPr lang="ko-KR" altLang="en-US" sz="1200" dirty="0" smtClean="0"/>
              <a:t>쪽</a:t>
            </a:r>
            <a:r>
              <a:rPr lang="en-US" altLang="ko-KR" sz="1200" dirty="0" smtClean="0"/>
              <a:t>)</a:t>
            </a:r>
          </a:p>
          <a:p>
            <a:pPr marL="0" indent="0">
              <a:buNone/>
            </a:pPr>
            <a:r>
              <a:rPr lang="en-US" altLang="ko-KR" sz="1200" dirty="0" smtClean="0"/>
              <a:t>③ </a:t>
            </a:r>
            <a:r>
              <a:rPr lang="ko-KR" altLang="en-US" sz="1200" dirty="0" smtClean="0"/>
              <a:t>수동적이고 무기력한 언어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예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소설 칼러퍼플의 주인공 씰리 </a:t>
            </a:r>
            <a:r>
              <a:rPr lang="en-US" altLang="ko-KR" sz="1200" dirty="0" smtClean="0"/>
              <a:t>– 159</a:t>
            </a:r>
            <a:r>
              <a:rPr lang="ko-KR" altLang="en-US" sz="1200" dirty="0" smtClean="0"/>
              <a:t>쪽</a:t>
            </a:r>
            <a:r>
              <a:rPr lang="en-US" altLang="ko-KR" sz="1200" dirty="0" smtClean="0"/>
              <a:t>)</a:t>
            </a:r>
          </a:p>
          <a:p>
            <a:pPr marL="0" indent="0">
              <a:buNone/>
            </a:pPr>
            <a:r>
              <a:rPr lang="en-US" altLang="ko-KR" sz="1200" dirty="0" smtClean="0"/>
              <a:t>④ </a:t>
            </a:r>
            <a:r>
              <a:rPr lang="ko-KR" altLang="en-US" sz="1200" dirty="0" smtClean="0"/>
              <a:t>사유하는 능력의 저하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비트겐슈타인에 의하면 </a:t>
            </a:r>
            <a:r>
              <a:rPr lang="en-US" altLang="ko-KR" sz="1200" dirty="0" smtClean="0"/>
              <a:t>“</a:t>
            </a:r>
            <a:r>
              <a:rPr lang="ko-KR" altLang="en-US" sz="1200" dirty="0" smtClean="0"/>
              <a:t>네 언어의 세계가 네 세계의 한계다</a:t>
            </a:r>
            <a:r>
              <a:rPr lang="en-US" altLang="ko-KR" sz="1200" dirty="0" smtClean="0"/>
              <a:t>”. </a:t>
            </a:r>
            <a:r>
              <a:rPr lang="ko-KR" altLang="en-US" sz="1200" dirty="0" smtClean="0"/>
              <a:t>그만큼 언어의 표현능력이 사유의 크기를 결정하며</a:t>
            </a:r>
            <a:r>
              <a:rPr lang="en-US" altLang="ko-KR" sz="1200" dirty="0" smtClean="0"/>
              <a:t>, </a:t>
            </a:r>
          </a:p>
          <a:p>
            <a:pPr marL="0" indent="0">
              <a:buNone/>
            </a:pPr>
            <a:r>
              <a:rPr lang="ko-KR" altLang="en-US" sz="1200" dirty="0" smtClean="0"/>
              <a:t>그만큼 자신의 세계도 결정된다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  </a:t>
            </a:r>
            <a:endParaRPr lang="en-US" altLang="ko-KR" sz="1200" dirty="0" smtClean="0"/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24014A-B6E9-4D63-8240-45FC812F616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828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① </a:t>
            </a:r>
            <a:r>
              <a:rPr lang="ko-KR" altLang="en-US" dirty="0" smtClean="0"/>
              <a:t>개인화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의사소통기능의 파괴 </a:t>
            </a:r>
            <a:r>
              <a:rPr lang="en-US" altLang="ko-KR" baseline="0" dirty="0" smtClean="0"/>
              <a:t>; </a:t>
            </a:r>
            <a:r>
              <a:rPr lang="ko-KR" altLang="en-US" dirty="0" smtClean="0"/>
              <a:t>빈곤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폭력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착취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소외나 차별과 같은 극단적 고난으로 인해 사회적 관계에서 고립되고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의사소통의 기능마저 파괴 </a:t>
            </a:r>
            <a:r>
              <a:rPr lang="en-US" altLang="ko-KR" dirty="0" smtClean="0"/>
              <a:t>(</a:t>
            </a:r>
            <a:r>
              <a:rPr lang="ko-KR" altLang="en-US" baseline="0" dirty="0" smtClean="0"/>
              <a:t>매춘부 여성의 예</a:t>
            </a:r>
            <a:r>
              <a:rPr lang="en-US" altLang="ko-KR" baseline="0" dirty="0" smtClean="0"/>
              <a:t> - </a:t>
            </a:r>
            <a:r>
              <a:rPr lang="ko-KR" altLang="en-US" baseline="0" dirty="0" smtClean="0"/>
              <a:t>소통의 어려움</a:t>
            </a:r>
            <a:r>
              <a:rPr lang="en-US" altLang="ko-KR" baseline="0" dirty="0" smtClean="0"/>
              <a:t>, 151)</a:t>
            </a:r>
          </a:p>
          <a:p>
            <a:pPr marL="0" indent="0">
              <a:buNone/>
            </a:pPr>
            <a:r>
              <a:rPr lang="en-US" altLang="ko-KR" sz="1200" dirty="0" smtClean="0"/>
              <a:t>② </a:t>
            </a:r>
            <a:r>
              <a:rPr lang="ko-KR" altLang="en-US" sz="1200" dirty="0" smtClean="0"/>
              <a:t>지배담론언어를 자신의 언어로 착각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예 </a:t>
            </a:r>
            <a:r>
              <a:rPr lang="en-US" altLang="ko-KR" sz="1200" dirty="0" smtClean="0"/>
              <a:t>– </a:t>
            </a:r>
            <a:r>
              <a:rPr lang="ko-KR" altLang="en-US" sz="1200" dirty="0" smtClean="0"/>
              <a:t>가정폭력을 다안 </a:t>
            </a:r>
            <a:r>
              <a:rPr lang="en-US" altLang="ko-KR" sz="1200" dirty="0" smtClean="0"/>
              <a:t>14</a:t>
            </a:r>
            <a:r>
              <a:rPr lang="ko-KR" altLang="en-US" sz="1200" dirty="0" smtClean="0"/>
              <a:t>사 소녀의 예 </a:t>
            </a:r>
            <a:r>
              <a:rPr lang="en-US" altLang="ko-KR" sz="1200" dirty="0" smtClean="0"/>
              <a:t>– 157</a:t>
            </a:r>
            <a:r>
              <a:rPr lang="ko-KR" altLang="en-US" sz="1200" dirty="0" smtClean="0"/>
              <a:t>쪽</a:t>
            </a:r>
            <a:r>
              <a:rPr lang="en-US" altLang="ko-KR" sz="1200" dirty="0" smtClean="0"/>
              <a:t>)</a:t>
            </a:r>
          </a:p>
          <a:p>
            <a:pPr marL="0" indent="0">
              <a:buNone/>
            </a:pPr>
            <a:r>
              <a:rPr lang="en-US" altLang="ko-KR" sz="1200" dirty="0" smtClean="0"/>
              <a:t>③ </a:t>
            </a:r>
            <a:r>
              <a:rPr lang="ko-KR" altLang="en-US" sz="1200" dirty="0" smtClean="0"/>
              <a:t>수동적이고 무기력한 언어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예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소설 칼러퍼플의 주인공 씰리 </a:t>
            </a:r>
            <a:r>
              <a:rPr lang="en-US" altLang="ko-KR" sz="1200" dirty="0" smtClean="0"/>
              <a:t>– 159</a:t>
            </a:r>
            <a:r>
              <a:rPr lang="ko-KR" altLang="en-US" sz="1200" dirty="0" smtClean="0"/>
              <a:t>쪽</a:t>
            </a:r>
            <a:r>
              <a:rPr lang="en-US" altLang="ko-KR" sz="1200" dirty="0" smtClean="0"/>
              <a:t>)</a:t>
            </a:r>
          </a:p>
          <a:p>
            <a:pPr marL="0" indent="0">
              <a:buNone/>
            </a:pPr>
            <a:r>
              <a:rPr lang="en-US" altLang="ko-KR" sz="1200" dirty="0" smtClean="0"/>
              <a:t>④ </a:t>
            </a:r>
            <a:r>
              <a:rPr lang="ko-KR" altLang="en-US" sz="1200" dirty="0" smtClean="0"/>
              <a:t>사유하는 능력의 저하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비트겐슈타인에 의하면 </a:t>
            </a:r>
            <a:r>
              <a:rPr lang="en-US" altLang="ko-KR" sz="1200" dirty="0" smtClean="0"/>
              <a:t>“</a:t>
            </a:r>
            <a:r>
              <a:rPr lang="ko-KR" altLang="en-US" sz="1200" dirty="0" smtClean="0"/>
              <a:t>네 언어의 세계가 네 세계의 한계다</a:t>
            </a:r>
            <a:r>
              <a:rPr lang="en-US" altLang="ko-KR" sz="1200" dirty="0" smtClean="0"/>
              <a:t>”. </a:t>
            </a:r>
            <a:r>
              <a:rPr lang="ko-KR" altLang="en-US" sz="1200" dirty="0" smtClean="0"/>
              <a:t>그만큼 언어의 표현능력이 사유의 크기를 결정하며</a:t>
            </a:r>
            <a:r>
              <a:rPr lang="en-US" altLang="ko-KR" sz="1200" dirty="0" smtClean="0"/>
              <a:t>, </a:t>
            </a:r>
          </a:p>
          <a:p>
            <a:pPr marL="0" indent="0">
              <a:buNone/>
            </a:pPr>
            <a:r>
              <a:rPr lang="ko-KR" altLang="en-US" sz="1200" dirty="0" smtClean="0"/>
              <a:t>그만큼 자신의 세계도 결정된다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  </a:t>
            </a:r>
            <a:endParaRPr lang="en-US" altLang="ko-KR" sz="1200" dirty="0" smtClean="0"/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24014A-B6E9-4D63-8240-45FC812F616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085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① </a:t>
            </a:r>
            <a:r>
              <a:rPr lang="ko-KR" altLang="en-US" dirty="0" smtClean="0"/>
              <a:t>개인화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의사소통기능의 파괴 </a:t>
            </a:r>
            <a:r>
              <a:rPr lang="en-US" altLang="ko-KR" baseline="0" dirty="0" smtClean="0"/>
              <a:t>; </a:t>
            </a:r>
            <a:r>
              <a:rPr lang="ko-KR" altLang="en-US" dirty="0" smtClean="0"/>
              <a:t>빈곤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폭력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착취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소외나 차별과 같은 극단적 고난으로 인해 사회적 관계에서 고립되고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의사소통의 기능마저 파괴 </a:t>
            </a:r>
            <a:r>
              <a:rPr lang="en-US" altLang="ko-KR" dirty="0" smtClean="0"/>
              <a:t>(</a:t>
            </a:r>
            <a:r>
              <a:rPr lang="ko-KR" altLang="en-US" baseline="0" dirty="0" smtClean="0"/>
              <a:t>매춘부 여성의 예</a:t>
            </a:r>
            <a:r>
              <a:rPr lang="en-US" altLang="ko-KR" baseline="0" dirty="0" smtClean="0"/>
              <a:t> - </a:t>
            </a:r>
            <a:r>
              <a:rPr lang="ko-KR" altLang="en-US" baseline="0" dirty="0" smtClean="0"/>
              <a:t>소통의 어려움</a:t>
            </a:r>
            <a:r>
              <a:rPr lang="en-US" altLang="ko-KR" baseline="0" dirty="0" smtClean="0"/>
              <a:t>, 151)</a:t>
            </a:r>
          </a:p>
          <a:p>
            <a:pPr marL="0" indent="0">
              <a:buNone/>
            </a:pPr>
            <a:r>
              <a:rPr lang="en-US" altLang="ko-KR" sz="1200" dirty="0" smtClean="0"/>
              <a:t>② </a:t>
            </a:r>
            <a:r>
              <a:rPr lang="ko-KR" altLang="en-US" sz="1200" dirty="0" smtClean="0"/>
              <a:t>지배담론언어를 자신의 언어로 착각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예 </a:t>
            </a:r>
            <a:r>
              <a:rPr lang="en-US" altLang="ko-KR" sz="1200" dirty="0" smtClean="0"/>
              <a:t>– </a:t>
            </a:r>
            <a:r>
              <a:rPr lang="ko-KR" altLang="en-US" sz="1200" dirty="0" smtClean="0"/>
              <a:t>가정폭력을 다안 </a:t>
            </a:r>
            <a:r>
              <a:rPr lang="en-US" altLang="ko-KR" sz="1200" dirty="0" smtClean="0"/>
              <a:t>14</a:t>
            </a:r>
            <a:r>
              <a:rPr lang="ko-KR" altLang="en-US" sz="1200" dirty="0" smtClean="0"/>
              <a:t>사 소녀의 예 </a:t>
            </a:r>
            <a:r>
              <a:rPr lang="en-US" altLang="ko-KR" sz="1200" dirty="0" smtClean="0"/>
              <a:t>– 157</a:t>
            </a:r>
            <a:r>
              <a:rPr lang="ko-KR" altLang="en-US" sz="1200" dirty="0" smtClean="0"/>
              <a:t>쪽</a:t>
            </a:r>
            <a:r>
              <a:rPr lang="en-US" altLang="ko-KR" sz="1200" dirty="0" smtClean="0"/>
              <a:t>)</a:t>
            </a:r>
          </a:p>
          <a:p>
            <a:pPr marL="0" indent="0">
              <a:buNone/>
            </a:pPr>
            <a:r>
              <a:rPr lang="en-US" altLang="ko-KR" sz="1200" dirty="0" smtClean="0"/>
              <a:t>③ </a:t>
            </a:r>
            <a:r>
              <a:rPr lang="ko-KR" altLang="en-US" sz="1200" dirty="0" smtClean="0"/>
              <a:t>수동적이고 무기력한 언어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예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소설 칼러퍼플의 주인공 씰리 </a:t>
            </a:r>
            <a:r>
              <a:rPr lang="en-US" altLang="ko-KR" sz="1200" dirty="0" smtClean="0"/>
              <a:t>– 159</a:t>
            </a:r>
            <a:r>
              <a:rPr lang="ko-KR" altLang="en-US" sz="1200" dirty="0" smtClean="0"/>
              <a:t>쪽</a:t>
            </a:r>
            <a:r>
              <a:rPr lang="en-US" altLang="ko-KR" sz="1200" dirty="0" smtClean="0"/>
              <a:t>)</a:t>
            </a:r>
          </a:p>
          <a:p>
            <a:pPr marL="0" indent="0">
              <a:buNone/>
            </a:pPr>
            <a:r>
              <a:rPr lang="en-US" altLang="ko-KR" sz="1200" dirty="0" smtClean="0"/>
              <a:t>④ </a:t>
            </a:r>
            <a:r>
              <a:rPr lang="ko-KR" altLang="en-US" sz="1200" dirty="0" smtClean="0"/>
              <a:t>사유하는 능력의 저하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비트겐슈타인에 의하면 </a:t>
            </a:r>
            <a:r>
              <a:rPr lang="en-US" altLang="ko-KR" sz="1200" dirty="0" smtClean="0"/>
              <a:t>“</a:t>
            </a:r>
            <a:r>
              <a:rPr lang="ko-KR" altLang="en-US" sz="1200" dirty="0" smtClean="0"/>
              <a:t>네 언어의 세계가 네 세계의 한계다</a:t>
            </a:r>
            <a:r>
              <a:rPr lang="en-US" altLang="ko-KR" sz="1200" dirty="0" smtClean="0"/>
              <a:t>”. </a:t>
            </a:r>
            <a:r>
              <a:rPr lang="ko-KR" altLang="en-US" sz="1200" dirty="0" smtClean="0"/>
              <a:t>그만큼 언어의 표현능력이 사유의 크기를 결정하며</a:t>
            </a:r>
            <a:r>
              <a:rPr lang="en-US" altLang="ko-KR" sz="1200" dirty="0" smtClean="0"/>
              <a:t>, </a:t>
            </a:r>
          </a:p>
          <a:p>
            <a:pPr marL="0" indent="0">
              <a:buNone/>
            </a:pPr>
            <a:r>
              <a:rPr lang="ko-KR" altLang="en-US" sz="1200" dirty="0" smtClean="0"/>
              <a:t>그만큼 자신의 세계도 결정된다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  </a:t>
            </a:r>
            <a:endParaRPr lang="en-US" altLang="ko-KR" sz="1200" dirty="0" smtClean="0"/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24014A-B6E9-4D63-8240-45FC812F616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72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mtClean="0"/>
              <a:t>Click to edit Master subtitle style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2007-93D8-4970-AE1F-8E8FA1301C93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ADBBA-0E05-4F1F-AF89-DD44ED0D0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2007-93D8-4970-AE1F-8E8FA1301C93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ADBBA-0E05-4F1F-AF89-DD44ED0D0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705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2007-93D8-4970-AE1F-8E8FA1301C93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ADBBA-0E05-4F1F-AF89-DD44ED0D0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007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2007-93D8-4970-AE1F-8E8FA1301C93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ADBBA-0E05-4F1F-AF89-DD44ED0D0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070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2007-93D8-4970-AE1F-8E8FA1301C93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ADBBA-0E05-4F1F-AF89-DD44ED0D0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170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2007-93D8-4970-AE1F-8E8FA1301C93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ADBBA-0E05-4F1F-AF89-DD44ED0D0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314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2007-93D8-4970-AE1F-8E8FA1301C93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ADBBA-0E05-4F1F-AF89-DD44ED0D0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940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2007-93D8-4970-AE1F-8E8FA1301C93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ADBBA-0E05-4F1F-AF89-DD44ED0D0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048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2007-93D8-4970-AE1F-8E8FA1301C93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ADBBA-0E05-4F1F-AF89-DD44ED0D0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59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2007-93D8-4970-AE1F-8E8FA1301C93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ADBBA-0E05-4F1F-AF89-DD44ED0D0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652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2007-93D8-4970-AE1F-8E8FA1301C93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ADBBA-0E05-4F1F-AF89-DD44ED0D0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942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22007-93D8-4970-AE1F-8E8FA1301C93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ADBBA-0E05-4F1F-AF89-DD44ED0D0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142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sz="4000" b="1" dirty="0" smtClean="0"/>
              <a:t>4. </a:t>
            </a:r>
            <a:r>
              <a:rPr lang="ko-KR" altLang="en-US" sz="4000" b="1" dirty="0" smtClean="0"/>
              <a:t>마음의 나눔을 위한 소통</a:t>
            </a:r>
            <a:r>
              <a:rPr lang="en-US" altLang="ko-KR" sz="4000" b="1" dirty="0" smtClean="0"/>
              <a:t/>
            </a:r>
            <a:br>
              <a:rPr lang="en-US" altLang="ko-KR" sz="4000" b="1" dirty="0" smtClean="0"/>
            </a:br>
            <a:r>
              <a:rPr lang="ko-KR" altLang="en-US" sz="4000" b="1" dirty="0" smtClean="0"/>
              <a:t>언어적 약자와 소통하기</a:t>
            </a:r>
            <a:endParaRPr lang="ko-KR" altLang="en-US" sz="31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6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b="1" dirty="0" err="1" smtClean="0"/>
              <a:t>카타도르인들은</a:t>
            </a:r>
            <a:r>
              <a:rPr lang="ko-KR" altLang="en-US" b="1" dirty="0" smtClean="0"/>
              <a:t> 모두 언어적 약자인가요</a:t>
            </a:r>
            <a:r>
              <a:rPr lang="en-US" altLang="ko-KR" b="1" dirty="0" smtClean="0"/>
              <a:t>?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30936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17908" y="365126"/>
            <a:ext cx="3597442" cy="1325563"/>
          </a:xfrm>
        </p:spPr>
        <p:txBody>
          <a:bodyPr/>
          <a:lstStyle/>
          <a:p>
            <a:r>
              <a:rPr lang="ko-KR" altLang="en-US" dirty="0" err="1" smtClean="0"/>
              <a:t>발테르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3" y="317777"/>
            <a:ext cx="4120859" cy="4044464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00692" y="2492896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1" dirty="0" smtClean="0"/>
              <a:t>우리에게는 좋은 기회겠군요</a:t>
            </a:r>
            <a:r>
              <a:rPr lang="en-US" altLang="ko-KR" sz="2400" b="1" dirty="0" smtClean="0"/>
              <a:t>.</a:t>
            </a:r>
          </a:p>
          <a:p>
            <a:pPr marL="0" indent="0">
              <a:buNone/>
            </a:pPr>
            <a:r>
              <a:rPr lang="ko-KR" altLang="en-US" sz="2400" b="1" dirty="0" smtClean="0"/>
              <a:t>세상에 알릴 수 있으니까</a:t>
            </a:r>
            <a:r>
              <a:rPr lang="en-US" altLang="ko-KR" sz="2400" b="1" dirty="0" smtClean="0"/>
              <a:t>.</a:t>
            </a:r>
          </a:p>
          <a:p>
            <a:pPr marL="0" indent="0">
              <a:buNone/>
            </a:pPr>
            <a:r>
              <a:rPr lang="ko-KR" altLang="en-US" sz="2400" b="1" dirty="0" smtClean="0"/>
              <a:t>초등학교도 제대로 못나왔지만</a:t>
            </a:r>
            <a:r>
              <a:rPr lang="en-US" altLang="ko-KR" sz="2400" b="1" dirty="0" smtClean="0"/>
              <a:t>,</a:t>
            </a:r>
          </a:p>
          <a:p>
            <a:pPr marL="0" indent="0">
              <a:buNone/>
            </a:pPr>
            <a:r>
              <a:rPr lang="ko-KR" altLang="en-US" sz="2400" b="1" dirty="0" smtClean="0"/>
              <a:t>내이야기를 해도 될까요</a:t>
            </a:r>
            <a:r>
              <a:rPr lang="en-US" altLang="ko-KR" sz="2400" b="1" dirty="0" smtClean="0"/>
              <a:t>?</a:t>
            </a:r>
          </a:p>
          <a:p>
            <a:pPr marL="0" indent="0">
              <a:buNone/>
            </a:pPr>
            <a:r>
              <a:rPr lang="ko-KR" altLang="en-US" sz="2400" b="1" dirty="0" smtClean="0"/>
              <a:t>직접 소개하는 걸 좋아해요</a:t>
            </a:r>
            <a:r>
              <a:rPr lang="en-US" altLang="ko-KR" sz="2400" b="1" dirty="0" smtClean="0"/>
              <a:t>.</a:t>
            </a:r>
          </a:p>
          <a:p>
            <a:pPr marL="0" indent="0">
              <a:buNone/>
            </a:pPr>
            <a:r>
              <a:rPr lang="ko-KR" altLang="en-US" sz="2400" b="1" dirty="0" smtClean="0"/>
              <a:t>난 </a:t>
            </a:r>
            <a:r>
              <a:rPr lang="en-US" altLang="ko-KR" sz="2400" b="1" dirty="0" smtClean="0"/>
              <a:t>26</a:t>
            </a:r>
            <a:r>
              <a:rPr lang="ko-KR" altLang="en-US" sz="2400" b="1" dirty="0" smtClean="0"/>
              <a:t>년간 쓰레기를 주어왔고</a:t>
            </a:r>
            <a:endParaRPr lang="en-US" altLang="ko-KR" sz="2400" b="1" dirty="0" smtClean="0"/>
          </a:p>
          <a:p>
            <a:pPr marL="0" indent="0">
              <a:buNone/>
            </a:pPr>
            <a:r>
              <a:rPr lang="ko-KR" altLang="en-US" sz="2400" b="1" dirty="0" err="1" smtClean="0"/>
              <a:t>카타도르인</a:t>
            </a:r>
            <a:r>
              <a:rPr lang="ko-KR" altLang="en-US" sz="2400" b="1" dirty="0" smtClean="0"/>
              <a:t> 것이 자랑스러워요</a:t>
            </a:r>
            <a:r>
              <a:rPr lang="en-US" altLang="ko-KR" sz="2400" b="1" dirty="0" smtClean="0"/>
              <a:t>.</a:t>
            </a:r>
          </a:p>
          <a:p>
            <a:pPr marL="0" indent="0">
              <a:buNone/>
            </a:pPr>
            <a:r>
              <a:rPr lang="ko-KR" altLang="en-US" sz="2400" b="1" dirty="0" smtClean="0"/>
              <a:t>저는 </a:t>
            </a:r>
            <a:r>
              <a:rPr lang="ko-KR" altLang="en-US" sz="2400" b="1" dirty="0" err="1" smtClean="0"/>
              <a:t>카타도르</a:t>
            </a:r>
            <a:r>
              <a:rPr lang="ko-KR" altLang="en-US" sz="2400" b="1" dirty="0" smtClean="0"/>
              <a:t> 협회 </a:t>
            </a:r>
            <a:r>
              <a:rPr lang="ko-KR" altLang="en-US" sz="2400" b="1" dirty="0" err="1" smtClean="0"/>
              <a:t>부회장이예요</a:t>
            </a:r>
            <a:r>
              <a:rPr lang="en-US" altLang="ko-KR" sz="2400" b="1" dirty="0" smtClean="0"/>
              <a:t>. </a:t>
            </a:r>
          </a:p>
          <a:p>
            <a:pPr marL="0" indent="0">
              <a:buNone/>
            </a:pP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5902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pPr marL="0" indent="0">
              <a:buNone/>
            </a:pPr>
            <a:endParaRPr lang="en-US" altLang="ko-KR" sz="2800" b="1" dirty="0" smtClean="0"/>
          </a:p>
          <a:p>
            <a:r>
              <a:rPr lang="ko-KR" altLang="en-US" sz="2800" b="1" dirty="0" smtClean="0"/>
              <a:t>이제부터 </a:t>
            </a:r>
            <a:r>
              <a:rPr lang="en-US" altLang="ko-KR" sz="2800" b="1" dirty="0" smtClean="0"/>
              <a:t>“</a:t>
            </a:r>
            <a:r>
              <a:rPr lang="ko-KR" altLang="en-US" sz="2800" b="1" dirty="0" smtClean="0"/>
              <a:t>언어적 약자</a:t>
            </a:r>
            <a:r>
              <a:rPr lang="en-US" altLang="ko-KR" sz="2800" b="1" dirty="0" smtClean="0"/>
              <a:t>”</a:t>
            </a:r>
            <a:r>
              <a:rPr lang="ko-KR" altLang="en-US" sz="2800" b="1" dirty="0"/>
              <a:t> </a:t>
            </a:r>
            <a:r>
              <a:rPr lang="ko-KR" altLang="en-US" sz="2800" b="1" dirty="0" smtClean="0"/>
              <a:t>개념으로</a:t>
            </a:r>
            <a:endParaRPr lang="en-US" altLang="ko-KR" sz="2800" b="1" dirty="0" smtClean="0"/>
          </a:p>
          <a:p>
            <a:pPr marL="0" indent="0">
              <a:buNone/>
            </a:pPr>
            <a:r>
              <a:rPr lang="en-US" altLang="ko-KR" sz="2800" b="1" dirty="0"/>
              <a:t> 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본격적으로 </a:t>
            </a:r>
            <a:r>
              <a:rPr lang="ko-KR" altLang="en-US" sz="2800" b="1" dirty="0" err="1" smtClean="0"/>
              <a:t>카타도르인들에게</a:t>
            </a:r>
            <a:r>
              <a:rPr lang="ko-KR" altLang="en-US" sz="2800" b="1" dirty="0" smtClean="0"/>
              <a:t> 다가가 봅시다</a:t>
            </a:r>
            <a:r>
              <a:rPr lang="en-US" altLang="ko-KR" sz="2800" b="1" dirty="0" smtClean="0"/>
              <a:t>. 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05405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32656"/>
            <a:ext cx="9036496" cy="63367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4000" b="1" dirty="0" smtClean="0"/>
              <a:t>3) </a:t>
            </a:r>
            <a:r>
              <a:rPr lang="ko-KR" altLang="en-US" sz="4000" b="1" dirty="0" smtClean="0"/>
              <a:t>언어적 </a:t>
            </a:r>
            <a:r>
              <a:rPr lang="ko-KR" altLang="en-US" sz="4000" b="1" dirty="0"/>
              <a:t>약자의 언어의 </a:t>
            </a:r>
            <a:r>
              <a:rPr lang="ko-KR" altLang="en-US" sz="4000" b="1" dirty="0" smtClean="0"/>
              <a:t>특성</a:t>
            </a:r>
            <a:endParaRPr lang="en-US" altLang="ko-KR" sz="4000" b="1" dirty="0"/>
          </a:p>
          <a:p>
            <a:pPr marL="0" indent="0">
              <a:buNone/>
            </a:pPr>
            <a:r>
              <a:rPr lang="ko-KR" altLang="en-US" sz="3600" b="1" dirty="0" smtClean="0"/>
              <a:t>① </a:t>
            </a:r>
            <a:r>
              <a:rPr lang="ko-KR" altLang="en-US" b="1" dirty="0" smtClean="0">
                <a:solidFill>
                  <a:srgbClr val="FF0000"/>
                </a:solidFill>
              </a:rPr>
              <a:t>고통과 </a:t>
            </a:r>
            <a:r>
              <a:rPr lang="ko-KR" altLang="en-US" b="1" dirty="0">
                <a:solidFill>
                  <a:srgbClr val="FF0000"/>
                </a:solidFill>
              </a:rPr>
              <a:t>고난으로 </a:t>
            </a:r>
            <a:r>
              <a:rPr lang="ko-KR" altLang="en-US" b="1" dirty="0" smtClean="0">
                <a:solidFill>
                  <a:srgbClr val="FF0000"/>
                </a:solidFill>
              </a:rPr>
              <a:t>인한</a:t>
            </a:r>
            <a:r>
              <a:rPr lang="en-US" altLang="ko-KR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개인화</a:t>
            </a:r>
            <a:r>
              <a:rPr lang="en-US" altLang="ko-KR" b="1" dirty="0" smtClean="0">
                <a:solidFill>
                  <a:srgbClr val="FF0000"/>
                </a:solidFill>
              </a:rPr>
              <a:t> </a:t>
            </a:r>
            <a:r>
              <a:rPr lang="en-US" altLang="ko-KR" b="1" dirty="0"/>
              <a:t>(150)</a:t>
            </a:r>
          </a:p>
          <a:p>
            <a:pPr marL="0" indent="0">
              <a:buNone/>
            </a:pPr>
            <a:endParaRPr lang="en-US" altLang="ko-KR" sz="2800" b="1" dirty="0" smtClean="0"/>
          </a:p>
          <a:p>
            <a:pPr>
              <a:buFontTx/>
              <a:buChar char="-"/>
            </a:pPr>
            <a:r>
              <a:rPr lang="ko-KR" altLang="en-US" sz="2800" b="1" dirty="0" smtClean="0"/>
              <a:t>의사소통 기능의 파괴</a:t>
            </a:r>
            <a:r>
              <a:rPr lang="en-US" altLang="ko-KR" sz="2800" b="1" dirty="0" smtClean="0"/>
              <a:t>=</a:t>
            </a:r>
            <a:r>
              <a:rPr lang="ko-KR" altLang="en-US" sz="2800" b="1" dirty="0" smtClean="0"/>
              <a:t>사회적 관계의 해체</a:t>
            </a:r>
            <a:endParaRPr lang="en-US" altLang="ko-KR" sz="2800" b="1" dirty="0" smtClean="0"/>
          </a:p>
          <a:p>
            <a:pPr>
              <a:buFontTx/>
              <a:buChar char="-"/>
            </a:pPr>
            <a:endParaRPr lang="en-US" altLang="ko-KR" sz="2800" b="1" dirty="0" smtClean="0"/>
          </a:p>
          <a:p>
            <a:pPr>
              <a:buFontTx/>
              <a:buChar char="-"/>
            </a:pPr>
            <a:r>
              <a:rPr lang="ko-KR" altLang="en-US" sz="2800" b="1" dirty="0" smtClean="0"/>
              <a:t>자신의 고난을 전달하고 공감을 이끌어 내기 어려움</a:t>
            </a:r>
            <a:endParaRPr lang="en-US" altLang="ko-KR" sz="2800" b="1" dirty="0" smtClean="0"/>
          </a:p>
          <a:p>
            <a:pPr>
              <a:buFontTx/>
              <a:buChar char="-"/>
            </a:pPr>
            <a:endParaRPr lang="en-US" altLang="ko-KR" sz="2800" b="1" dirty="0" smtClean="0"/>
          </a:p>
          <a:p>
            <a:pPr>
              <a:buFontTx/>
              <a:buChar char="-"/>
            </a:pPr>
            <a:r>
              <a:rPr lang="ko-KR" altLang="en-US" sz="2800" b="1" dirty="0" smtClean="0"/>
              <a:t>자기 고유한 생각과 경험을 언어화하고 사유하는 </a:t>
            </a:r>
            <a:r>
              <a:rPr lang="en-US" altLang="ko-KR" sz="2800" b="1" dirty="0" smtClean="0"/>
              <a:t/>
            </a:r>
            <a:br>
              <a:rPr lang="en-US" altLang="ko-KR" sz="2800" b="1" dirty="0" smtClean="0"/>
            </a:br>
            <a:r>
              <a:rPr lang="ko-KR" altLang="en-US" sz="2800" b="1" dirty="0" smtClean="0"/>
              <a:t>과정 부재</a:t>
            </a:r>
            <a:endParaRPr lang="en-US" altLang="ko-KR" sz="2800" b="1" dirty="0" smtClean="0"/>
          </a:p>
          <a:p>
            <a:pPr>
              <a:buFontTx/>
              <a:buChar char="-"/>
            </a:pPr>
            <a:endParaRPr lang="en-US" altLang="ko-KR" sz="2800" b="1" dirty="0"/>
          </a:p>
          <a:p>
            <a:pPr marL="0" indent="0">
              <a:buNone/>
            </a:pPr>
            <a:r>
              <a:rPr lang="en-US" altLang="ko-KR" sz="2800" b="1" dirty="0" smtClean="0"/>
              <a:t>- </a:t>
            </a:r>
            <a:r>
              <a:rPr lang="ko-KR" altLang="en-US" sz="2800" b="1" dirty="0" smtClean="0"/>
              <a:t>불쌍하기는 하지만</a:t>
            </a:r>
            <a:r>
              <a:rPr lang="en-US" altLang="ko-KR" sz="2800" b="1" dirty="0" smtClean="0"/>
              <a:t>, </a:t>
            </a:r>
            <a:r>
              <a:rPr lang="ko-KR" altLang="en-US" sz="2800" b="1" dirty="0" smtClean="0"/>
              <a:t>연대의 동반자로 느껴지기 어려움</a:t>
            </a:r>
            <a:endParaRPr lang="en-US" altLang="ko-KR" sz="2800" b="1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sz="2800" dirty="0"/>
          </a:p>
          <a:p>
            <a:pPr marL="0" indent="0">
              <a:buNone/>
            </a:pPr>
            <a:endParaRPr lang="en-US" altLang="ko-KR" sz="2800" dirty="0"/>
          </a:p>
          <a:p>
            <a:pPr marL="0" indent="0">
              <a:buNone/>
            </a:pPr>
            <a:endParaRPr lang="en-US" altLang="ko-KR" sz="2800" dirty="0" smtClean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895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28184" y="365126"/>
            <a:ext cx="2287166" cy="1325563"/>
          </a:xfrm>
        </p:spPr>
        <p:txBody>
          <a:bodyPr/>
          <a:lstStyle/>
          <a:p>
            <a:r>
              <a:rPr lang="ko-KR" altLang="en-US" dirty="0" err="1" smtClean="0"/>
              <a:t>이지즈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" t="21690" r="51555" b="21531"/>
          <a:stretch/>
        </p:blipFill>
        <p:spPr>
          <a:xfrm>
            <a:off x="971600" y="836712"/>
            <a:ext cx="5172535" cy="469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53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332656"/>
            <a:ext cx="8856984" cy="57935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4000" b="1" dirty="0" smtClean="0"/>
              <a:t>3) </a:t>
            </a:r>
            <a:r>
              <a:rPr lang="ko-KR" altLang="en-US" sz="4000" b="1" dirty="0" smtClean="0"/>
              <a:t>언어적 </a:t>
            </a:r>
            <a:r>
              <a:rPr lang="ko-KR" altLang="en-US" sz="4000" b="1" dirty="0"/>
              <a:t>약자의 언어의 특성</a:t>
            </a:r>
            <a:endParaRPr lang="en-US" altLang="ko-KR" sz="4000" b="1" dirty="0"/>
          </a:p>
          <a:p>
            <a:pPr marL="0" indent="0">
              <a:buNone/>
            </a:pPr>
            <a:endParaRPr lang="en-US" altLang="ko-KR" sz="4000" dirty="0"/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FF0000"/>
                </a:solidFill>
              </a:rPr>
              <a:t>② </a:t>
            </a:r>
            <a:r>
              <a:rPr lang="ko-KR" altLang="en-US" b="1" dirty="0" smtClean="0">
                <a:solidFill>
                  <a:srgbClr val="FF0000"/>
                </a:solidFill>
              </a:rPr>
              <a:t>타자담론을 자신의 언어로 착각</a:t>
            </a:r>
            <a:r>
              <a:rPr lang="en-US" altLang="ko-KR" b="1" dirty="0" smtClean="0">
                <a:solidFill>
                  <a:srgbClr val="FF0000"/>
                </a:solidFill>
              </a:rPr>
              <a:t>(157)</a:t>
            </a:r>
          </a:p>
          <a:p>
            <a:pPr marL="0" indent="0">
              <a:buNone/>
            </a:pP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sz="2800" b="1" dirty="0" smtClean="0"/>
              <a:t>자신의 상황을 고유한 목소리로 대변할 수 있는</a:t>
            </a:r>
            <a:endParaRPr lang="en-US" altLang="ko-KR" sz="2800" b="1" dirty="0" smtClean="0"/>
          </a:p>
          <a:p>
            <a:pPr marL="0" indent="0">
              <a:buNone/>
            </a:pPr>
            <a:r>
              <a:rPr lang="en-US" altLang="ko-KR" sz="2800" b="1" dirty="0"/>
              <a:t> 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 언어적 재료가 부족</a:t>
            </a:r>
            <a:endParaRPr lang="en-US" altLang="ko-KR" sz="2800" b="1" dirty="0" smtClean="0"/>
          </a:p>
          <a:p>
            <a:pPr>
              <a:buFontTx/>
              <a:buChar char="-"/>
            </a:pPr>
            <a:endParaRPr lang="en-US" altLang="ko-KR" sz="2800" b="1" dirty="0"/>
          </a:p>
          <a:p>
            <a:pPr>
              <a:buFontTx/>
              <a:buChar char="-"/>
            </a:pPr>
            <a:r>
              <a:rPr lang="ko-KR" altLang="en-US" sz="2800" b="1" dirty="0" smtClean="0"/>
              <a:t>타자담론</a:t>
            </a:r>
            <a:r>
              <a:rPr lang="en-US" altLang="ko-KR" sz="2800" b="1" dirty="0" smtClean="0"/>
              <a:t>(</a:t>
            </a:r>
            <a:r>
              <a:rPr lang="ko-KR" altLang="en-US" sz="2800" b="1" dirty="0" smtClean="0"/>
              <a:t>주류담론</a:t>
            </a:r>
            <a:r>
              <a:rPr lang="en-US" altLang="ko-KR" sz="2800" b="1" dirty="0" smtClean="0"/>
              <a:t>)</a:t>
            </a:r>
            <a:r>
              <a:rPr lang="ko-KR" altLang="en-US" sz="2800" b="1" dirty="0" smtClean="0"/>
              <a:t>에 소외됨</a:t>
            </a:r>
            <a:r>
              <a:rPr lang="en-US" altLang="ko-KR" sz="2800" b="1" dirty="0" smtClean="0"/>
              <a:t>. </a:t>
            </a:r>
            <a:r>
              <a:rPr lang="ko-KR" altLang="en-US" sz="2800" b="1" dirty="0" smtClean="0"/>
              <a:t>자기언어 상실</a:t>
            </a:r>
            <a:endParaRPr lang="en-US" altLang="ko-KR" sz="2800" b="1" dirty="0" smtClean="0"/>
          </a:p>
          <a:p>
            <a:pPr>
              <a:buFontTx/>
              <a:buChar char="-"/>
            </a:pPr>
            <a:endParaRPr lang="en-US" altLang="ko-KR" sz="2800" b="1" dirty="0" smtClean="0"/>
          </a:p>
          <a:p>
            <a:pPr>
              <a:buFontTx/>
              <a:buChar char="-"/>
            </a:pPr>
            <a:r>
              <a:rPr lang="ko-KR" altLang="en-US" sz="2800" b="1" dirty="0" smtClean="0"/>
              <a:t>자기 자신으로부터의 소외</a:t>
            </a:r>
            <a:endParaRPr lang="en-US" altLang="ko-KR" sz="2800" b="1" dirty="0"/>
          </a:p>
          <a:p>
            <a:pPr marL="0" indent="0">
              <a:buNone/>
            </a:pPr>
            <a:endParaRPr lang="en-US" altLang="ko-KR" sz="2800" dirty="0" smtClean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892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435280" cy="57935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4000" b="1" dirty="0" smtClean="0"/>
              <a:t>3) </a:t>
            </a:r>
            <a:r>
              <a:rPr lang="ko-KR" altLang="en-US" sz="4000" b="1" dirty="0" smtClean="0"/>
              <a:t>언어적 </a:t>
            </a:r>
            <a:r>
              <a:rPr lang="ko-KR" altLang="en-US" sz="4000" b="1" dirty="0"/>
              <a:t>약자의 언어의 특성</a:t>
            </a:r>
            <a:endParaRPr lang="en-US" altLang="ko-KR" sz="4000" b="1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FF0000"/>
                </a:solidFill>
              </a:rPr>
              <a:t>③ </a:t>
            </a:r>
            <a:r>
              <a:rPr lang="ko-KR" altLang="en-US" b="1" dirty="0" smtClean="0">
                <a:solidFill>
                  <a:srgbClr val="FF0000"/>
                </a:solidFill>
              </a:rPr>
              <a:t>수동적이고 무기력한 언어</a:t>
            </a:r>
            <a:r>
              <a:rPr lang="en-US" altLang="ko-KR" b="1" dirty="0" smtClean="0">
                <a:solidFill>
                  <a:srgbClr val="FF0000"/>
                </a:solidFill>
              </a:rPr>
              <a:t>(159)</a:t>
            </a:r>
          </a:p>
          <a:p>
            <a:pPr marL="0" indent="0">
              <a:buNone/>
            </a:pP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b="1" dirty="0" smtClean="0"/>
              <a:t>고통의 경험조차 제대로 인지하지 못함</a:t>
            </a:r>
            <a:endParaRPr lang="en-US" altLang="ko-KR" b="1" dirty="0" smtClean="0"/>
          </a:p>
          <a:p>
            <a:pPr>
              <a:buFontTx/>
              <a:buChar char="-"/>
            </a:pPr>
            <a:endParaRPr lang="en-US" altLang="ko-KR" b="1" dirty="0"/>
          </a:p>
          <a:p>
            <a:pPr>
              <a:buFontTx/>
              <a:buChar char="-"/>
            </a:pPr>
            <a:r>
              <a:rPr lang="ko-KR" altLang="en-US" b="1" dirty="0" smtClean="0"/>
              <a:t>고통이나 문제의 원인에 대한 인식 부재</a:t>
            </a:r>
            <a:endParaRPr lang="en-US" altLang="ko-KR" b="1" dirty="0" smtClean="0"/>
          </a:p>
          <a:p>
            <a:pPr>
              <a:buFontTx/>
              <a:buChar char="-"/>
            </a:pPr>
            <a:endParaRPr lang="en-US" altLang="ko-KR" b="1" dirty="0"/>
          </a:p>
          <a:p>
            <a:pPr>
              <a:buFontTx/>
              <a:buChar char="-"/>
            </a:pPr>
            <a:r>
              <a:rPr lang="ko-KR" altLang="en-US" b="1" dirty="0" smtClean="0"/>
              <a:t>무기력하고 수동적인 삶</a:t>
            </a:r>
            <a:endParaRPr lang="en-US" altLang="ko-KR" b="1" dirty="0" smtClean="0"/>
          </a:p>
          <a:p>
            <a:pPr marL="0" indent="0">
              <a:buNone/>
            </a:pPr>
            <a:endParaRPr lang="en-US" altLang="ko-KR" sz="2800" dirty="0"/>
          </a:p>
          <a:p>
            <a:pPr marL="0" indent="0">
              <a:buNone/>
            </a:pPr>
            <a:endParaRPr lang="en-US" altLang="ko-KR" sz="2800" dirty="0"/>
          </a:p>
          <a:p>
            <a:pPr marL="0" indent="0">
              <a:buNone/>
            </a:pPr>
            <a:endParaRPr lang="en-US" altLang="ko-KR" sz="2800" dirty="0" smtClean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416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686800" cy="57935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4000" b="1" dirty="0" smtClean="0"/>
              <a:t>3) </a:t>
            </a:r>
            <a:r>
              <a:rPr lang="ko-KR" altLang="en-US" sz="4000" b="1" dirty="0" smtClean="0"/>
              <a:t>언어적 </a:t>
            </a:r>
            <a:r>
              <a:rPr lang="ko-KR" altLang="en-US" sz="4000" b="1" dirty="0"/>
              <a:t>약자의 언어의 특성</a:t>
            </a:r>
            <a:endParaRPr lang="en-US" altLang="ko-KR" sz="4000" b="1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FF0000"/>
                </a:solidFill>
              </a:rPr>
              <a:t>④ </a:t>
            </a:r>
            <a:r>
              <a:rPr lang="ko-KR" altLang="en-US" b="1" dirty="0" smtClean="0">
                <a:solidFill>
                  <a:srgbClr val="FF0000"/>
                </a:solidFill>
              </a:rPr>
              <a:t>사유하는 능력의 저하</a:t>
            </a:r>
            <a:r>
              <a:rPr lang="en-US" altLang="ko-KR" b="1" dirty="0" smtClean="0">
                <a:solidFill>
                  <a:srgbClr val="FF0000"/>
                </a:solidFill>
              </a:rPr>
              <a:t>(160)</a:t>
            </a:r>
          </a:p>
          <a:p>
            <a:pPr marL="0" indent="0">
              <a:buNone/>
            </a:pPr>
            <a:r>
              <a:rPr lang="en-US" altLang="ko-KR" sz="2400" dirty="0" smtClean="0"/>
              <a:t> </a:t>
            </a:r>
          </a:p>
          <a:p>
            <a:pPr marL="0" indent="0">
              <a:buNone/>
            </a:pPr>
            <a:r>
              <a:rPr lang="en-US" altLang="ko-KR" sz="2800" b="1" dirty="0" smtClean="0"/>
              <a:t>- </a:t>
            </a:r>
            <a:r>
              <a:rPr lang="ko-KR" altLang="en-US" sz="2800" b="1" dirty="0" smtClean="0"/>
              <a:t>철학자 비트겐슈타인 </a:t>
            </a:r>
            <a:r>
              <a:rPr lang="en-US" altLang="ko-KR" sz="2800" b="1" dirty="0" smtClean="0"/>
              <a:t>: </a:t>
            </a:r>
            <a:br>
              <a:rPr lang="en-US" altLang="ko-KR" sz="2800" b="1" dirty="0" smtClean="0"/>
            </a:br>
            <a:r>
              <a:rPr lang="en-US" altLang="ko-KR" sz="2800" b="1" dirty="0" smtClean="0"/>
              <a:t>  “</a:t>
            </a:r>
            <a:r>
              <a:rPr lang="ko-KR" altLang="en-US" sz="2800" b="1" dirty="0" smtClean="0"/>
              <a:t>네 언어의 세계가 네 세계의 한계이다</a:t>
            </a:r>
            <a:r>
              <a:rPr lang="en-US" altLang="ko-KR" sz="2800" b="1" dirty="0" smtClean="0"/>
              <a:t>”</a:t>
            </a:r>
          </a:p>
          <a:p>
            <a:pPr marL="0" indent="0">
              <a:buNone/>
            </a:pPr>
            <a:endParaRPr lang="en-US" altLang="ko-KR" sz="2800" dirty="0" smtClean="0"/>
          </a:p>
          <a:p>
            <a:pPr marL="0" indent="0">
              <a:buNone/>
            </a:pPr>
            <a:r>
              <a:rPr lang="en-US" altLang="ko-KR" sz="2800" b="1" dirty="0" smtClean="0"/>
              <a:t>- </a:t>
            </a:r>
            <a:r>
              <a:rPr lang="ko-KR" altLang="en-US" sz="2800" b="1" dirty="0" smtClean="0"/>
              <a:t>천편일률적인 삶의 양식과 사유하지 않는 인간</a:t>
            </a:r>
            <a:endParaRPr lang="en-US" altLang="ko-KR" sz="2800" b="1" dirty="0"/>
          </a:p>
          <a:p>
            <a:pPr marL="0" indent="0">
              <a:buNone/>
            </a:pPr>
            <a:endParaRPr lang="en-US" altLang="ko-KR" sz="2800" dirty="0" smtClean="0"/>
          </a:p>
          <a:p>
            <a:pPr marL="0" indent="0">
              <a:buNone/>
            </a:pPr>
            <a:endParaRPr lang="en-US" altLang="ko-KR" sz="2800" dirty="0"/>
          </a:p>
          <a:p>
            <a:pPr marL="0" indent="0">
              <a:buNone/>
            </a:pPr>
            <a:endParaRPr lang="en-US" altLang="ko-KR" sz="2800" dirty="0" smtClean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026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16016" y="274638"/>
            <a:ext cx="3970784" cy="1143000"/>
          </a:xfrm>
        </p:spPr>
        <p:txBody>
          <a:bodyPr/>
          <a:lstStyle/>
          <a:p>
            <a:r>
              <a:rPr lang="ko-KR" altLang="en-US" dirty="0" err="1" smtClean="0"/>
              <a:t>줌비</a:t>
            </a:r>
            <a:r>
              <a:rPr lang="ko-KR" altLang="en-US" dirty="0" smtClean="0"/>
              <a:t> </a:t>
            </a:r>
            <a:r>
              <a:rPr lang="en-US" altLang="ko-KR" dirty="0" smtClean="0"/>
              <a:t>&amp; </a:t>
            </a:r>
            <a:r>
              <a:rPr lang="ko-KR" altLang="en-US" dirty="0" err="1" smtClean="0"/>
              <a:t>티앙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3" y="404664"/>
            <a:ext cx="4522627" cy="2908920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92896"/>
            <a:ext cx="4651428" cy="410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94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35180"/>
            <a:ext cx="8892480" cy="1143000"/>
          </a:xfrm>
        </p:spPr>
        <p:txBody>
          <a:bodyPr>
            <a:noAutofit/>
          </a:bodyPr>
          <a:lstStyle/>
          <a:p>
            <a:pPr algn="l"/>
            <a:r>
              <a:rPr lang="en-US" altLang="ko-KR" sz="3200" b="1" dirty="0" smtClean="0"/>
              <a:t>4) </a:t>
            </a:r>
            <a:r>
              <a:rPr lang="ko-KR" altLang="en-US" sz="3200" b="1" dirty="0" smtClean="0"/>
              <a:t>언어적 약자들과의 소통</a:t>
            </a:r>
            <a:endParaRPr lang="ko-KR" alt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4726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800" b="1" dirty="0" smtClean="0">
                <a:solidFill>
                  <a:srgbClr val="FF0000"/>
                </a:solidFill>
                <a:latin typeface="FangSong"/>
                <a:ea typeface="FangSong"/>
              </a:rPr>
              <a:t>** </a:t>
            </a:r>
            <a:r>
              <a:rPr lang="ko-KR" altLang="en-US" sz="2800" b="1" dirty="0" smtClean="0">
                <a:solidFill>
                  <a:srgbClr val="FF0000"/>
                </a:solidFill>
                <a:latin typeface="FangSong"/>
                <a:ea typeface="FangSong"/>
              </a:rPr>
              <a:t>주의사항 </a:t>
            </a:r>
            <a:r>
              <a:rPr lang="en-US" altLang="ko-KR" sz="2800" b="1" dirty="0" smtClean="0">
                <a:solidFill>
                  <a:srgbClr val="FF0000"/>
                </a:solidFill>
                <a:latin typeface="FangSong"/>
                <a:ea typeface="FangSong"/>
              </a:rPr>
              <a:t>(164) </a:t>
            </a:r>
          </a:p>
          <a:p>
            <a:pPr marL="0" indent="0">
              <a:buNone/>
            </a:pPr>
            <a:endParaRPr lang="en-US" altLang="ko-KR" sz="2800" b="1" dirty="0">
              <a:latin typeface="FangSong"/>
              <a:ea typeface="FangSong"/>
            </a:endParaRPr>
          </a:p>
          <a:p>
            <a:pPr>
              <a:buFontTx/>
              <a:buChar char="-"/>
            </a:pPr>
            <a:r>
              <a:rPr lang="ko-KR" altLang="en-US" sz="2800" b="1" dirty="0" smtClean="0">
                <a:latin typeface="FangSong"/>
                <a:ea typeface="FangSong"/>
              </a:rPr>
              <a:t>계몽하고자 하는 우월감을 버림</a:t>
            </a:r>
            <a:endParaRPr lang="en-US" altLang="ko-KR" sz="2800" b="1" dirty="0">
              <a:latin typeface="FangSong"/>
              <a:ea typeface="FangSong"/>
            </a:endParaRPr>
          </a:p>
          <a:p>
            <a:pPr>
              <a:buFontTx/>
              <a:buChar char="-"/>
            </a:pPr>
            <a:endParaRPr lang="en-US" altLang="ko-KR" sz="2800" b="1" dirty="0" smtClean="0">
              <a:latin typeface="FangSong"/>
              <a:ea typeface="FangSong"/>
            </a:endParaRPr>
          </a:p>
          <a:p>
            <a:pPr>
              <a:buFontTx/>
              <a:buChar char="-"/>
            </a:pPr>
            <a:r>
              <a:rPr lang="ko-KR" altLang="en-US" sz="2800" b="1" dirty="0" smtClean="0">
                <a:latin typeface="FangSong"/>
                <a:ea typeface="FangSong"/>
              </a:rPr>
              <a:t>우리 자신도 잠재적 언어적 약자가 될 위험에 처해 있음을 의식</a:t>
            </a:r>
            <a:endParaRPr lang="en-US" altLang="ko-KR" sz="2800" b="1" dirty="0" smtClean="0">
              <a:latin typeface="FangSong"/>
              <a:ea typeface="FangSong"/>
            </a:endParaRPr>
          </a:p>
          <a:p>
            <a:pPr>
              <a:buFontTx/>
              <a:buChar char="-"/>
            </a:pPr>
            <a:endParaRPr lang="en-US" altLang="ko-KR" sz="2800" b="1" dirty="0">
              <a:latin typeface="FangSong"/>
              <a:ea typeface="FangSong"/>
            </a:endParaRPr>
          </a:p>
          <a:p>
            <a:pPr>
              <a:buFontTx/>
              <a:buChar char="-"/>
            </a:pPr>
            <a:r>
              <a:rPr lang="ko-KR" altLang="en-US" sz="2800" b="1" dirty="0" smtClean="0">
                <a:latin typeface="FangSong"/>
                <a:ea typeface="FangSong"/>
              </a:rPr>
              <a:t>언어적 약자들의 언어들에 대한 문제의식과 </a:t>
            </a:r>
            <a:r>
              <a:rPr lang="en-US" altLang="ko-KR" sz="2800" b="1" dirty="0" smtClean="0">
                <a:latin typeface="FangSong"/>
                <a:ea typeface="FangSong"/>
              </a:rPr>
              <a:t/>
            </a:r>
            <a:br>
              <a:rPr lang="en-US" altLang="ko-KR" sz="2800" b="1" dirty="0" smtClean="0">
                <a:latin typeface="FangSong"/>
                <a:ea typeface="FangSong"/>
              </a:rPr>
            </a:br>
            <a:r>
              <a:rPr lang="ko-KR" altLang="en-US" sz="2800" b="1" dirty="0" smtClean="0">
                <a:latin typeface="FangSong"/>
                <a:ea typeface="FangSong"/>
              </a:rPr>
              <a:t>연민은 곧 나의 언어에 대한 관심이다</a:t>
            </a:r>
            <a:r>
              <a:rPr lang="en-US" altLang="ko-KR" sz="2800" b="1" dirty="0" smtClean="0">
                <a:latin typeface="FangSong"/>
                <a:ea typeface="FangSong"/>
              </a:rPr>
              <a:t>.</a:t>
            </a:r>
            <a:r>
              <a:rPr lang="ko-KR" altLang="en-US" sz="2800" b="1" dirty="0" smtClean="0">
                <a:latin typeface="FangSong"/>
                <a:ea typeface="FangSong"/>
              </a:rPr>
              <a:t> </a:t>
            </a:r>
            <a:endParaRPr lang="en-US" altLang="ko-KR" sz="2800" b="1" dirty="0" smtClean="0">
              <a:latin typeface="FangSong"/>
              <a:ea typeface="FangSong"/>
            </a:endParaRPr>
          </a:p>
          <a:p>
            <a:pPr marL="0" indent="0">
              <a:buNone/>
            </a:pPr>
            <a:endParaRPr lang="en-US" altLang="ko-KR" sz="2800" b="1" dirty="0">
              <a:latin typeface="FangSong"/>
              <a:ea typeface="FangSong"/>
            </a:endParaRPr>
          </a:p>
          <a:p>
            <a:pPr marL="0" indent="0">
              <a:buNone/>
            </a:pPr>
            <a:endParaRPr lang="en-US" altLang="ko-KR" sz="2800" b="1" dirty="0" smtClean="0">
              <a:latin typeface="FangSong"/>
              <a:ea typeface="FangSong"/>
            </a:endParaRPr>
          </a:p>
          <a:p>
            <a:pPr marL="0" indent="0">
              <a:buNone/>
            </a:pPr>
            <a:endParaRPr lang="en-US" altLang="ko-KR" sz="2800" b="1" dirty="0" smtClean="0">
              <a:latin typeface="FangSong"/>
              <a:ea typeface="FangSong"/>
            </a:endParaRPr>
          </a:p>
        </p:txBody>
      </p:sp>
    </p:spTree>
    <p:extLst>
      <p:ext uri="{BB962C8B-B14F-4D97-AF65-F5344CB8AC3E}">
        <p14:creationId xmlns:p14="http://schemas.microsoft.com/office/powerpoint/2010/main" val="47922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/>
              <a:t>[</a:t>
            </a:r>
            <a:r>
              <a:rPr lang="ko-KR" altLang="en-US" dirty="0" smtClean="0"/>
              <a:t>학습목표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600200"/>
            <a:ext cx="8640960" cy="452596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sz="2800" b="1" dirty="0" smtClean="0"/>
              <a:t>언어적 약자 개념을 이해한다</a:t>
            </a:r>
            <a:r>
              <a:rPr lang="en-US" altLang="ko-KR" sz="2800" b="1" dirty="0" smtClean="0"/>
              <a:t>. </a:t>
            </a:r>
          </a:p>
          <a:p>
            <a:pPr marL="514350" indent="-514350">
              <a:buAutoNum type="arabicPeriod"/>
            </a:pPr>
            <a:endParaRPr lang="en-US" altLang="ko-KR" sz="2800" b="1" dirty="0"/>
          </a:p>
          <a:p>
            <a:pPr marL="514350" indent="-514350">
              <a:buAutoNum type="arabicPeriod"/>
            </a:pPr>
            <a:r>
              <a:rPr lang="ko-KR" altLang="en-US" sz="2800" b="1" dirty="0" err="1" smtClean="0"/>
              <a:t>다큐</a:t>
            </a:r>
            <a:r>
              <a:rPr lang="ko-KR" altLang="en-US" sz="2800" b="1" dirty="0" smtClean="0"/>
              <a:t> 속 인물들을 학습한 개념들과 비교해 보며</a:t>
            </a:r>
            <a:r>
              <a:rPr lang="en-US" altLang="ko-KR" sz="2800" b="1" dirty="0" smtClean="0"/>
              <a:t>, </a:t>
            </a:r>
            <a:r>
              <a:rPr lang="ko-KR" altLang="en-US" sz="2800" b="1" dirty="0" smtClean="0"/>
              <a:t>나눔의 실천 속에서 만나는 사람들과 상호적 소통과 공감의 방법을 배워본다</a:t>
            </a:r>
            <a:r>
              <a:rPr lang="en-US" altLang="ko-KR" sz="2800" b="1" dirty="0" smtClean="0"/>
              <a:t>.  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438136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35180"/>
            <a:ext cx="8892480" cy="1143000"/>
          </a:xfrm>
        </p:spPr>
        <p:txBody>
          <a:bodyPr>
            <a:noAutofit/>
          </a:bodyPr>
          <a:lstStyle/>
          <a:p>
            <a:pPr algn="l"/>
            <a:r>
              <a:rPr lang="en-US" altLang="ko-KR" sz="3200" b="1" dirty="0" smtClean="0"/>
              <a:t>4) </a:t>
            </a:r>
            <a:r>
              <a:rPr lang="ko-KR" altLang="en-US" sz="3200" b="1" dirty="0" smtClean="0"/>
              <a:t>언어적 약자들과의 소통</a:t>
            </a:r>
            <a:endParaRPr lang="ko-KR" alt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472608"/>
          </a:xfrm>
        </p:spPr>
        <p:txBody>
          <a:bodyPr>
            <a:noAutofit/>
          </a:bodyPr>
          <a:lstStyle/>
          <a:p>
            <a:pPr marL="514350" indent="-514350">
              <a:buAutoNum type="arabicParenBoth"/>
            </a:pPr>
            <a:r>
              <a:rPr lang="ko-KR" altLang="en-US" sz="2800" b="1" dirty="0" smtClean="0">
                <a:latin typeface="FangSong"/>
                <a:ea typeface="FangSong"/>
              </a:rPr>
              <a:t>고난 속 언어적 약자의 언어 변화</a:t>
            </a:r>
            <a:endParaRPr lang="en-US" altLang="ko-KR" sz="2800" b="1" dirty="0" smtClean="0">
              <a:latin typeface="FangSong"/>
              <a:ea typeface="FangSong"/>
            </a:endParaRPr>
          </a:p>
          <a:p>
            <a:pPr marL="0" indent="0">
              <a:buNone/>
            </a:pPr>
            <a:endParaRPr lang="en-US" altLang="ko-KR" sz="2800" b="1" dirty="0">
              <a:latin typeface="FangSong"/>
              <a:ea typeface="FangSong"/>
            </a:endParaRPr>
          </a:p>
          <a:p>
            <a:pPr marL="0" indent="0">
              <a:buNone/>
            </a:pPr>
            <a:r>
              <a:rPr lang="ko-KR" altLang="ko-KR" sz="2800" b="1" dirty="0" smtClean="0">
                <a:solidFill>
                  <a:srgbClr val="FF0000"/>
                </a:solidFill>
                <a:latin typeface="FangSong"/>
                <a:ea typeface="FangSong"/>
              </a:rPr>
              <a:t>①</a:t>
            </a:r>
            <a:r>
              <a:rPr lang="en-US" altLang="ko-KR" sz="2800" b="1" dirty="0" smtClean="0">
                <a:solidFill>
                  <a:srgbClr val="FF0000"/>
                </a:solidFill>
                <a:latin typeface="FangSong"/>
                <a:ea typeface="FangSong"/>
              </a:rPr>
              <a:t> </a:t>
            </a:r>
            <a:r>
              <a:rPr lang="ko-KR" altLang="en-US" sz="2800" b="1" dirty="0" smtClean="0">
                <a:solidFill>
                  <a:srgbClr val="FF0000"/>
                </a:solidFill>
                <a:latin typeface="FangSong"/>
                <a:ea typeface="FangSong"/>
              </a:rPr>
              <a:t>침묵과 언어 상실</a:t>
            </a:r>
            <a:r>
              <a:rPr lang="en-US" altLang="ko-KR" sz="2800" b="1" dirty="0" smtClean="0">
                <a:solidFill>
                  <a:srgbClr val="FF0000"/>
                </a:solidFill>
                <a:latin typeface="FangSong"/>
                <a:ea typeface="FangSong"/>
              </a:rPr>
              <a:t>, </a:t>
            </a:r>
            <a:r>
              <a:rPr lang="ko-KR" altLang="en-US" sz="2800" b="1" dirty="0" smtClean="0">
                <a:solidFill>
                  <a:srgbClr val="FF0000"/>
                </a:solidFill>
                <a:latin typeface="FangSong"/>
                <a:ea typeface="FangSong"/>
              </a:rPr>
              <a:t>동물과 같은 탄식</a:t>
            </a:r>
            <a:r>
              <a:rPr lang="en-US" altLang="ko-KR" sz="2800" b="1" dirty="0" smtClean="0">
                <a:solidFill>
                  <a:srgbClr val="FF0000"/>
                </a:solidFill>
                <a:latin typeface="FangSong"/>
                <a:ea typeface="FangSong"/>
              </a:rPr>
              <a:t>, </a:t>
            </a:r>
            <a:r>
              <a:rPr lang="ko-KR" altLang="en-US" sz="2800" b="1" dirty="0" smtClean="0">
                <a:solidFill>
                  <a:srgbClr val="FF0000"/>
                </a:solidFill>
                <a:latin typeface="FangSong"/>
                <a:ea typeface="FangSong"/>
              </a:rPr>
              <a:t>신음</a:t>
            </a:r>
            <a:r>
              <a:rPr lang="en-US" altLang="ko-KR" sz="2800" b="1" dirty="0" smtClean="0">
                <a:latin typeface="FangSong"/>
                <a:ea typeface="FangSong"/>
              </a:rPr>
              <a:t/>
            </a:r>
            <a:br>
              <a:rPr lang="en-US" altLang="ko-KR" sz="2800" b="1" dirty="0" smtClean="0">
                <a:latin typeface="FangSong"/>
                <a:ea typeface="FangSong"/>
              </a:rPr>
            </a:br>
            <a:r>
              <a:rPr lang="en-US" altLang="ko-KR" sz="2800" b="1" dirty="0" smtClean="0">
                <a:latin typeface="FangSong"/>
                <a:ea typeface="FangSong"/>
              </a:rPr>
              <a:t>   = &gt; </a:t>
            </a:r>
            <a:r>
              <a:rPr lang="ko-KR" altLang="en-US" sz="2800" b="1" dirty="0" smtClean="0">
                <a:latin typeface="FangSong"/>
                <a:ea typeface="FangSong"/>
              </a:rPr>
              <a:t>언어화 과정의 어려움 </a:t>
            </a:r>
            <a:r>
              <a:rPr lang="en-US" altLang="ko-KR" sz="2800" b="1" dirty="0" smtClean="0">
                <a:latin typeface="FangSong"/>
                <a:ea typeface="FangSong"/>
              </a:rPr>
              <a:t>(165) </a:t>
            </a:r>
            <a:endParaRPr lang="en-US" altLang="ko-KR" sz="1800" b="1" dirty="0" smtClean="0">
              <a:solidFill>
                <a:srgbClr val="0070C0"/>
              </a:solidFill>
              <a:latin typeface="FangSong"/>
              <a:ea typeface="FangSong"/>
            </a:endParaRPr>
          </a:p>
          <a:p>
            <a:pPr marL="0" indent="0">
              <a:buNone/>
            </a:pPr>
            <a:endParaRPr lang="en-US" altLang="ko-KR" sz="2800" b="1" dirty="0" smtClean="0">
              <a:latin typeface="FangSong"/>
              <a:ea typeface="FangSong"/>
            </a:endParaRPr>
          </a:p>
          <a:p>
            <a:pPr marL="0" indent="0">
              <a:buNone/>
            </a:pPr>
            <a:r>
              <a:rPr lang="en-US" altLang="ko-KR" sz="2800" b="1" dirty="0" smtClean="0">
                <a:solidFill>
                  <a:srgbClr val="FF0000"/>
                </a:solidFill>
                <a:latin typeface="FangSong"/>
                <a:ea typeface="FangSong"/>
              </a:rPr>
              <a:t>② </a:t>
            </a:r>
            <a:r>
              <a:rPr lang="ko-KR" altLang="en-US" sz="2800" b="1" dirty="0" smtClean="0">
                <a:solidFill>
                  <a:srgbClr val="FF0000"/>
                </a:solidFill>
                <a:latin typeface="FangSong"/>
                <a:ea typeface="FangSong"/>
              </a:rPr>
              <a:t>고난의 자기표현</a:t>
            </a:r>
            <a:r>
              <a:rPr lang="en-US" altLang="ko-KR" sz="2800" b="1" dirty="0" smtClean="0">
                <a:solidFill>
                  <a:srgbClr val="FF0000"/>
                </a:solidFill>
                <a:latin typeface="FangSong"/>
                <a:ea typeface="FangSong"/>
              </a:rPr>
              <a:t>, </a:t>
            </a:r>
            <a:r>
              <a:rPr lang="ko-KR" altLang="en-US" sz="2800" b="1" dirty="0" smtClean="0">
                <a:solidFill>
                  <a:srgbClr val="FF0000"/>
                </a:solidFill>
                <a:latin typeface="FangSong"/>
                <a:ea typeface="FangSong"/>
              </a:rPr>
              <a:t>의사소통의 시작</a:t>
            </a:r>
            <a:r>
              <a:rPr lang="en-US" altLang="ko-KR" sz="2800" b="1" dirty="0" smtClean="0">
                <a:solidFill>
                  <a:srgbClr val="FF0000"/>
                </a:solidFill>
                <a:latin typeface="FangSong"/>
                <a:ea typeface="FangSong"/>
              </a:rPr>
              <a:t>, </a:t>
            </a:r>
            <a:r>
              <a:rPr lang="ko-KR" altLang="en-US" sz="2800" b="1" dirty="0" smtClean="0">
                <a:solidFill>
                  <a:srgbClr val="FF0000"/>
                </a:solidFill>
                <a:latin typeface="FangSong"/>
                <a:ea typeface="FangSong"/>
              </a:rPr>
              <a:t>상황분석시작 </a:t>
            </a:r>
            <a:r>
              <a:rPr lang="en-US" altLang="ko-KR" sz="2800" b="1" dirty="0" smtClean="0">
                <a:latin typeface="FangSong"/>
                <a:ea typeface="FangSong"/>
              </a:rPr>
              <a:t>=&gt; </a:t>
            </a:r>
            <a:r>
              <a:rPr lang="ko-KR" altLang="en-US" sz="2800" b="1" dirty="0" smtClean="0">
                <a:latin typeface="FangSong"/>
                <a:ea typeface="FangSong"/>
              </a:rPr>
              <a:t>더듬거리며 말하기 </a:t>
            </a:r>
            <a:r>
              <a:rPr lang="en-US" altLang="ko-KR" sz="2800" b="1" dirty="0" smtClean="0">
                <a:latin typeface="FangSong"/>
                <a:ea typeface="FangSong"/>
              </a:rPr>
              <a:t>(167) </a:t>
            </a:r>
            <a:endParaRPr lang="en-US" altLang="ko-KR" sz="1800" b="1" dirty="0" smtClean="0">
              <a:solidFill>
                <a:srgbClr val="0070C0"/>
              </a:solidFill>
              <a:latin typeface="FangSong"/>
              <a:ea typeface="FangSong"/>
            </a:endParaRPr>
          </a:p>
          <a:p>
            <a:pPr marL="0" indent="0">
              <a:buNone/>
            </a:pPr>
            <a:r>
              <a:rPr lang="en-US" altLang="ko-KR" sz="2800" b="1" dirty="0">
                <a:latin typeface="FangSong"/>
                <a:ea typeface="FangSong"/>
              </a:rPr>
              <a:t> </a:t>
            </a:r>
            <a:r>
              <a:rPr lang="en-US" altLang="ko-KR" sz="2800" b="1" dirty="0" smtClean="0">
                <a:latin typeface="FangSong"/>
                <a:ea typeface="FangSong"/>
              </a:rPr>
              <a:t>    =&gt; </a:t>
            </a:r>
            <a:r>
              <a:rPr lang="ko-KR" altLang="en-US" sz="2800" b="1" dirty="0" smtClean="0">
                <a:latin typeface="FangSong"/>
                <a:ea typeface="FangSong"/>
              </a:rPr>
              <a:t>듣는 이들의 등장 </a:t>
            </a:r>
            <a:r>
              <a:rPr lang="en-US" altLang="ko-KR" sz="2800" b="1" dirty="0" smtClean="0">
                <a:latin typeface="FangSong"/>
                <a:ea typeface="FangSong"/>
              </a:rPr>
              <a:t>(</a:t>
            </a:r>
            <a:r>
              <a:rPr lang="ko-KR" altLang="en-US" sz="2800" b="1" dirty="0" smtClean="0">
                <a:latin typeface="FangSong"/>
                <a:ea typeface="FangSong"/>
              </a:rPr>
              <a:t>수용과 지지의 과정</a:t>
            </a:r>
            <a:r>
              <a:rPr lang="en-US" altLang="ko-KR" sz="2800" b="1" dirty="0" smtClean="0">
                <a:latin typeface="FangSong"/>
                <a:ea typeface="FangSong"/>
              </a:rPr>
              <a:t>)    </a:t>
            </a:r>
          </a:p>
          <a:p>
            <a:pPr marL="0" indent="0">
              <a:buNone/>
            </a:pPr>
            <a:r>
              <a:rPr lang="en-US" altLang="ko-KR" sz="2800" b="1" dirty="0">
                <a:latin typeface="FangSong"/>
                <a:ea typeface="FangSong"/>
              </a:rPr>
              <a:t> </a:t>
            </a:r>
            <a:r>
              <a:rPr lang="en-US" altLang="ko-KR" sz="2800" b="1" dirty="0" smtClean="0">
                <a:latin typeface="FangSong"/>
                <a:ea typeface="FangSong"/>
              </a:rPr>
              <a:t>    =&gt; </a:t>
            </a:r>
            <a:r>
              <a:rPr lang="ko-KR" altLang="en-US" sz="2800" b="1" dirty="0" smtClean="0">
                <a:latin typeface="FangSong"/>
                <a:ea typeface="FangSong"/>
              </a:rPr>
              <a:t>상처의 치유</a:t>
            </a:r>
            <a:r>
              <a:rPr lang="en-US" altLang="ko-KR" sz="2800" b="1" dirty="0" smtClean="0">
                <a:latin typeface="FangSong"/>
                <a:ea typeface="FangSong"/>
              </a:rPr>
              <a:t>, </a:t>
            </a:r>
            <a:r>
              <a:rPr lang="ko-KR" altLang="en-US" sz="2800" b="1" dirty="0" smtClean="0">
                <a:latin typeface="FangSong"/>
                <a:ea typeface="FangSong"/>
              </a:rPr>
              <a:t>자기 문제의 인지</a:t>
            </a:r>
            <a:r>
              <a:rPr lang="en-US" altLang="ko-KR" sz="2800" b="1" dirty="0" smtClean="0">
                <a:latin typeface="FangSong"/>
                <a:ea typeface="FangSong"/>
              </a:rPr>
              <a:t>, </a:t>
            </a:r>
            <a:r>
              <a:rPr lang="ko-KR" altLang="en-US" sz="2800" b="1" dirty="0" smtClean="0">
                <a:latin typeface="FangSong"/>
                <a:ea typeface="FangSong"/>
              </a:rPr>
              <a:t>언어화</a:t>
            </a:r>
            <a:r>
              <a:rPr lang="en-US" altLang="ko-KR" sz="2800" b="1" dirty="0" smtClean="0">
                <a:latin typeface="FangSong"/>
                <a:ea typeface="FangSong"/>
              </a:rPr>
              <a:t> </a:t>
            </a:r>
          </a:p>
          <a:p>
            <a:pPr marL="0" indent="0">
              <a:buNone/>
            </a:pPr>
            <a:endParaRPr lang="en-US" altLang="ko-KR" sz="2800" b="1" dirty="0" smtClean="0">
              <a:latin typeface="FangSong"/>
              <a:ea typeface="FangSong"/>
            </a:endParaRPr>
          </a:p>
          <a:p>
            <a:pPr marL="0" indent="0">
              <a:buNone/>
            </a:pPr>
            <a:r>
              <a:rPr lang="en-US" altLang="ko-KR" sz="2800" b="1" dirty="0" smtClean="0">
                <a:solidFill>
                  <a:srgbClr val="FF0000"/>
                </a:solidFill>
                <a:latin typeface="FangSong"/>
                <a:ea typeface="FangSong"/>
              </a:rPr>
              <a:t>③ </a:t>
            </a:r>
            <a:r>
              <a:rPr lang="ko-KR" altLang="en-US" sz="2800" b="1" dirty="0" smtClean="0">
                <a:solidFill>
                  <a:srgbClr val="FF0000"/>
                </a:solidFill>
                <a:latin typeface="FangSong"/>
                <a:ea typeface="FangSong"/>
              </a:rPr>
              <a:t>의사소통능력과 사유의 능동성 회복</a:t>
            </a:r>
            <a:r>
              <a:rPr lang="en-US" altLang="ko-KR" sz="2800" b="1" dirty="0" smtClean="0">
                <a:latin typeface="FangSong"/>
                <a:ea typeface="FangSong"/>
              </a:rPr>
              <a:t>(177)</a:t>
            </a:r>
            <a:endParaRPr lang="en-US" altLang="ko-KR" sz="1400" b="1" dirty="0">
              <a:solidFill>
                <a:srgbClr val="0070C0"/>
              </a:solidFill>
              <a:latin typeface="FangSong"/>
              <a:ea typeface="FangSong"/>
            </a:endParaRPr>
          </a:p>
          <a:p>
            <a:pPr marL="0" indent="0">
              <a:buNone/>
            </a:pPr>
            <a:endParaRPr lang="en-US" altLang="ko-KR" sz="2800" b="1" dirty="0" smtClean="0">
              <a:latin typeface="FangSong"/>
              <a:ea typeface="FangSong"/>
            </a:endParaRPr>
          </a:p>
        </p:txBody>
      </p:sp>
    </p:spTree>
    <p:extLst>
      <p:ext uri="{BB962C8B-B14F-4D97-AF65-F5344CB8AC3E}">
        <p14:creationId xmlns:p14="http://schemas.microsoft.com/office/powerpoint/2010/main" val="161638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28184" y="365126"/>
            <a:ext cx="2287166" cy="1325563"/>
          </a:xfrm>
        </p:spPr>
        <p:txBody>
          <a:bodyPr/>
          <a:lstStyle/>
          <a:p>
            <a:r>
              <a:rPr lang="ko-KR" altLang="en-US" dirty="0" err="1" smtClean="0"/>
              <a:t>이지즈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" t="21088" r="51503" b="18635"/>
          <a:stretch/>
        </p:blipFill>
        <p:spPr>
          <a:xfrm>
            <a:off x="4644008" y="2060848"/>
            <a:ext cx="3981909" cy="3832478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" t="21690" r="51555" b="21531"/>
          <a:stretch/>
        </p:blipFill>
        <p:spPr>
          <a:xfrm>
            <a:off x="179512" y="-16863"/>
            <a:ext cx="3537284" cy="32124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284984"/>
            <a:ext cx="3530546" cy="346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1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763" y="4921597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 err="1" smtClean="0"/>
              <a:t>마그나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541" y="3573016"/>
            <a:ext cx="4766151" cy="2697163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" t="25199" r="11103" b="21252"/>
          <a:stretch/>
        </p:blipFill>
        <p:spPr>
          <a:xfrm>
            <a:off x="429262" y="332656"/>
            <a:ext cx="4032448" cy="25079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0" t="24801" r="5424" b="18500"/>
          <a:stretch/>
        </p:blipFill>
        <p:spPr>
          <a:xfrm>
            <a:off x="4816629" y="980728"/>
            <a:ext cx="3882125" cy="225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9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551212"/>
            <a:ext cx="2358459" cy="747464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이르마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198131" y="3790501"/>
            <a:ext cx="4853663" cy="273630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2400" b="1" dirty="0" smtClean="0"/>
              <a:t>내가 어떻게 유명해 진 줄 알아</a:t>
            </a:r>
            <a:r>
              <a:rPr lang="en-US" altLang="ko-KR" sz="2400" b="1" dirty="0" smtClean="0"/>
              <a:t>? </a:t>
            </a:r>
            <a:r>
              <a:rPr lang="ko-KR" altLang="en-US" sz="2400" b="1" dirty="0" smtClean="0"/>
              <a:t>쓰레기 더미 속에 있었거든</a:t>
            </a:r>
            <a:r>
              <a:rPr lang="en-US" altLang="ko-KR" sz="2400" b="1" dirty="0" smtClean="0"/>
              <a:t>. 30</a:t>
            </a:r>
            <a:r>
              <a:rPr lang="ko-KR" altLang="en-US" sz="2400" b="1" dirty="0" smtClean="0"/>
              <a:t>년 전부터 있었고 난 거기가 좋아</a:t>
            </a:r>
            <a:r>
              <a:rPr lang="en-US" altLang="ko-KR" sz="2400" b="1" dirty="0" smtClean="0"/>
              <a:t>. </a:t>
            </a:r>
            <a:r>
              <a:rPr lang="ko-KR" altLang="en-US" sz="2400" b="1" dirty="0" smtClean="0"/>
              <a:t>내 인생이 거기서 시작되었지</a:t>
            </a:r>
            <a:r>
              <a:rPr lang="en-US" altLang="ko-KR" sz="2400" b="1" dirty="0" smtClean="0"/>
              <a:t>. </a:t>
            </a:r>
            <a:r>
              <a:rPr lang="ko-KR" altLang="en-US" sz="2400" b="1" dirty="0" smtClean="0"/>
              <a:t>덕분에 세계적으로 유명해졌지</a:t>
            </a:r>
            <a:r>
              <a:rPr lang="en-US" altLang="ko-KR" sz="2400" b="1" dirty="0" smtClean="0"/>
              <a:t>. </a:t>
            </a:r>
            <a:r>
              <a:rPr lang="ko-KR" altLang="en-US" sz="2400" b="1" dirty="0" smtClean="0"/>
              <a:t>내 삶의 터전이야</a:t>
            </a:r>
            <a:r>
              <a:rPr lang="en-US" altLang="ko-KR" sz="2400" b="1" dirty="0" smtClean="0"/>
              <a:t>. </a:t>
            </a:r>
            <a:endParaRPr lang="ko-KR" altLang="en-US" sz="24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8" t="30819" r="25496" b="23432"/>
          <a:stretch/>
        </p:blipFill>
        <p:spPr>
          <a:xfrm>
            <a:off x="179512" y="188640"/>
            <a:ext cx="2332405" cy="22768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" t="25850" r="22485" b="20600"/>
          <a:stretch/>
        </p:blipFill>
        <p:spPr>
          <a:xfrm>
            <a:off x="2957846" y="36822"/>
            <a:ext cx="4543336" cy="32181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" t="26200" r="54725" b="30400"/>
          <a:stretch/>
        </p:blipFill>
        <p:spPr>
          <a:xfrm>
            <a:off x="-324544" y="3789040"/>
            <a:ext cx="4471465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 err="1" smtClean="0">
                <a:solidFill>
                  <a:srgbClr val="FF0000"/>
                </a:solidFill>
              </a:rPr>
              <a:t>빅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무니즈의</a:t>
            </a:r>
            <a:r>
              <a:rPr lang="ko-KR" altLang="en-US" b="1" dirty="0" smtClean="0">
                <a:solidFill>
                  <a:srgbClr val="FF0000"/>
                </a:solidFill>
              </a:rPr>
              <a:t> 나눔 작업 속에서 찾은 </a:t>
            </a:r>
            <a:r>
              <a:rPr lang="en-US" altLang="ko-KR" b="1" dirty="0" smtClean="0">
                <a:solidFill>
                  <a:srgbClr val="FF0000"/>
                </a:solidFill>
              </a:rPr>
              <a:t/>
            </a:r>
            <a:br>
              <a:rPr lang="en-US" altLang="ko-KR" b="1" dirty="0" smtClean="0">
                <a:solidFill>
                  <a:srgbClr val="FF0000"/>
                </a:solidFill>
              </a:rPr>
            </a:br>
            <a:r>
              <a:rPr lang="ko-KR" altLang="en-US" b="1" dirty="0" smtClean="0">
                <a:solidFill>
                  <a:srgbClr val="FF0000"/>
                </a:solidFill>
              </a:rPr>
              <a:t>자기의 언어</a:t>
            </a:r>
            <a:r>
              <a:rPr lang="en-US" altLang="ko-KR" b="1" dirty="0" smtClean="0">
                <a:solidFill>
                  <a:srgbClr val="FF0000"/>
                </a:solidFill>
              </a:rPr>
              <a:t>, </a:t>
            </a:r>
            <a:r>
              <a:rPr lang="ko-KR" altLang="en-US" b="1" dirty="0" smtClean="0">
                <a:solidFill>
                  <a:srgbClr val="FF0000"/>
                </a:solidFill>
              </a:rPr>
              <a:t>연대의 언어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357192"/>
          </a:xfrm>
        </p:spPr>
        <p:txBody>
          <a:bodyPr>
            <a:normAutofit fontScale="92500"/>
          </a:bodyPr>
          <a:lstStyle/>
          <a:p>
            <a:endParaRPr lang="en-US" altLang="ko-KR" dirty="0" smtClean="0"/>
          </a:p>
          <a:p>
            <a:r>
              <a:rPr lang="ko-KR" altLang="en-US" b="1" dirty="0" smtClean="0"/>
              <a:t>많은 인터뷰들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질문하기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듣기</a:t>
            </a:r>
            <a:r>
              <a:rPr lang="en-US" altLang="ko-KR" b="1" dirty="0" smtClean="0"/>
              <a:t>)</a:t>
            </a:r>
          </a:p>
          <a:p>
            <a:r>
              <a:rPr lang="ko-KR" altLang="en-US" b="1" dirty="0" smtClean="0"/>
              <a:t>계층과 직업을 뛰어 넘는 많은 일상적 대화들</a:t>
            </a:r>
            <a:endParaRPr lang="en-US" altLang="ko-KR" b="1" dirty="0" smtClean="0"/>
          </a:p>
          <a:p>
            <a:r>
              <a:rPr lang="ko-KR" altLang="en-US" b="1" dirty="0" smtClean="0"/>
              <a:t>작품활동과 그 의미에 대한 설명과 토론</a:t>
            </a:r>
            <a:endParaRPr lang="en-US" altLang="ko-KR" b="1" dirty="0" smtClean="0"/>
          </a:p>
          <a:p>
            <a:r>
              <a:rPr lang="en-US" altLang="ko-KR" b="1" dirty="0" smtClean="0"/>
              <a:t>“</a:t>
            </a:r>
            <a:r>
              <a:rPr lang="ko-KR" altLang="en-US" b="1" dirty="0" smtClean="0"/>
              <a:t>예쁘다</a:t>
            </a:r>
            <a:r>
              <a:rPr lang="en-US" altLang="ko-KR" b="1" dirty="0" smtClean="0"/>
              <a:t>” “</a:t>
            </a:r>
            <a:r>
              <a:rPr lang="ko-KR" altLang="en-US" b="1" dirty="0" smtClean="0"/>
              <a:t>아름답다</a:t>
            </a:r>
            <a:r>
              <a:rPr lang="en-US" altLang="ko-KR" b="1" dirty="0" smtClean="0"/>
              <a:t>＂</a:t>
            </a:r>
            <a:r>
              <a:rPr lang="ko-KR" altLang="en-US" b="1" dirty="0" smtClean="0"/>
              <a:t>라는 긍정의 언어</a:t>
            </a:r>
            <a:endParaRPr lang="en-US" altLang="ko-KR" b="1" dirty="0" smtClean="0"/>
          </a:p>
          <a:p>
            <a:r>
              <a:rPr lang="ko-KR" altLang="en-US" b="1" dirty="0" smtClean="0"/>
              <a:t>작업을 하는 중의 대화들</a:t>
            </a:r>
            <a:endParaRPr lang="en-US" altLang="ko-KR" b="1" dirty="0" smtClean="0"/>
          </a:p>
          <a:p>
            <a:r>
              <a:rPr lang="ko-KR" altLang="en-US" b="1" dirty="0" smtClean="0"/>
              <a:t>현대미술관에서의 작품전 속에서의 인터뷰 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b="1" dirty="0" smtClean="0"/>
              <a:t>(</a:t>
            </a:r>
            <a:r>
              <a:rPr lang="ko-KR" altLang="en-US" b="1" dirty="0" smtClean="0"/>
              <a:t>공적 존재로서의 인정</a:t>
            </a:r>
            <a:r>
              <a:rPr lang="en-US" altLang="ko-KR" b="1" dirty="0" smtClean="0"/>
              <a:t>)</a:t>
            </a:r>
          </a:p>
          <a:p>
            <a:r>
              <a:rPr lang="ko-KR" altLang="en-US" b="1" dirty="0" smtClean="0"/>
              <a:t>마지막 자기사진을 걸며 자기 삶에 대한 언어화</a:t>
            </a:r>
            <a:endParaRPr lang="en-US" altLang="ko-KR" b="1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566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35180"/>
            <a:ext cx="8892480" cy="1143000"/>
          </a:xfrm>
        </p:spPr>
        <p:txBody>
          <a:bodyPr>
            <a:noAutofit/>
          </a:bodyPr>
          <a:lstStyle/>
          <a:p>
            <a:pPr algn="l"/>
            <a:r>
              <a:rPr lang="en-US" altLang="ko-KR" sz="3200" b="1" dirty="0">
                <a:solidFill>
                  <a:srgbClr val="FF0000"/>
                </a:solidFill>
              </a:rPr>
              <a:t>5</a:t>
            </a:r>
            <a:r>
              <a:rPr lang="en-US" altLang="ko-KR" sz="32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3200" b="1" dirty="0" smtClean="0">
                <a:solidFill>
                  <a:srgbClr val="FF0000"/>
                </a:solidFill>
              </a:rPr>
              <a:t>언어적 약자들과 어떻게 소통해야 할 것인가</a:t>
            </a:r>
            <a:r>
              <a:rPr lang="en-US" altLang="ko-KR" sz="3200" b="1" dirty="0" smtClean="0">
                <a:solidFill>
                  <a:srgbClr val="FF0000"/>
                </a:solidFill>
              </a:rPr>
              <a:t>?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4726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800" b="1" dirty="0" smtClean="0">
                <a:ea typeface="FangSong"/>
              </a:rPr>
              <a:t>① </a:t>
            </a:r>
            <a:r>
              <a:rPr lang="ko-KR" altLang="en-US" sz="2800" b="1" dirty="0" smtClean="0">
                <a:ea typeface="FangSong"/>
              </a:rPr>
              <a:t>그들의 </a:t>
            </a:r>
            <a:r>
              <a:rPr lang="ko-KR" altLang="en-US" sz="2800" b="1" dirty="0" smtClean="0"/>
              <a:t>침묵과 탄식에 관심을 갖고</a:t>
            </a:r>
            <a:r>
              <a:rPr lang="en-US" altLang="ko-KR" sz="2800" b="1" dirty="0" smtClean="0"/>
              <a:t>,</a:t>
            </a:r>
            <a:r>
              <a:rPr lang="ko-KR" altLang="en-US" sz="2800" b="1" dirty="0" smtClean="0"/>
              <a:t> </a:t>
            </a:r>
            <a:r>
              <a:rPr lang="ko-KR" altLang="en-US" sz="2800" b="1" dirty="0"/>
              <a:t>부족하게 나마 </a:t>
            </a:r>
            <a:r>
              <a:rPr lang="ko-KR" altLang="en-US" sz="2800" b="1" dirty="0" smtClean="0"/>
              <a:t>그들 스스로 말을 시작할 수 </a:t>
            </a:r>
            <a:r>
              <a:rPr lang="ko-KR" altLang="en-US" sz="2800" b="1" dirty="0" smtClean="0">
                <a:solidFill>
                  <a:srgbClr val="FF0000"/>
                </a:solidFill>
              </a:rPr>
              <a:t>있도록 인내하며 기다린다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. </a:t>
            </a:r>
          </a:p>
          <a:p>
            <a:pPr marL="0" indent="0">
              <a:buNone/>
            </a:pPr>
            <a:endParaRPr lang="en-US" altLang="ko-KR" sz="2800" b="1" dirty="0" smtClean="0">
              <a:latin typeface="FangSong"/>
              <a:ea typeface="FangSong"/>
            </a:endParaRPr>
          </a:p>
          <a:p>
            <a:pPr marL="0" indent="0">
              <a:buNone/>
            </a:pPr>
            <a:r>
              <a:rPr lang="en-US" altLang="ko-KR" sz="2800" b="1" dirty="0">
                <a:latin typeface="FangSong"/>
                <a:ea typeface="FangSong"/>
              </a:rPr>
              <a:t>② </a:t>
            </a:r>
            <a:r>
              <a:rPr lang="ko-KR" altLang="en-US" sz="2800" b="1" dirty="0" smtClean="0"/>
              <a:t>그들에게 </a:t>
            </a:r>
            <a:r>
              <a:rPr lang="ko-KR" altLang="en-US" sz="2800" b="1" dirty="0" smtClean="0">
                <a:solidFill>
                  <a:srgbClr val="FF0000"/>
                </a:solidFill>
              </a:rPr>
              <a:t>말할 수 있는 기회를 제공하며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28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2800" b="1" dirty="0" smtClean="0"/>
              <a:t>자신들만의 목소리로 말하고 생각을 발전시킬 수 있도록 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“</a:t>
            </a:r>
            <a:r>
              <a:rPr lang="ko-KR" altLang="en-US" sz="2800" b="1" dirty="0" smtClean="0">
                <a:solidFill>
                  <a:srgbClr val="FF0000"/>
                </a:solidFill>
              </a:rPr>
              <a:t>질문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”</a:t>
            </a:r>
            <a:r>
              <a:rPr lang="ko-KR" altLang="en-US" sz="2800" b="1" dirty="0" smtClean="0">
                <a:solidFill>
                  <a:srgbClr val="FF0000"/>
                </a:solidFill>
              </a:rPr>
              <a:t>을 던진다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. </a:t>
            </a:r>
            <a:endParaRPr lang="en-US" altLang="ko-KR" sz="28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ko-KR" sz="2800" b="1" dirty="0" smtClean="0">
              <a:latin typeface="FangSong"/>
              <a:ea typeface="FangSong"/>
            </a:endParaRPr>
          </a:p>
          <a:p>
            <a:pPr marL="0" indent="0">
              <a:buNone/>
            </a:pPr>
            <a:r>
              <a:rPr lang="en-US" altLang="ko-KR" sz="2800" b="1" dirty="0" smtClean="0">
                <a:latin typeface="FangSong"/>
                <a:ea typeface="FangSong"/>
              </a:rPr>
              <a:t>③ </a:t>
            </a:r>
            <a:r>
              <a:rPr lang="ko-KR" altLang="en-US" sz="2800" b="1" dirty="0" smtClean="0"/>
              <a:t>그들의 말이 계속되면</a:t>
            </a:r>
            <a:r>
              <a:rPr lang="en-US" altLang="ko-KR" sz="2800" b="1" dirty="0" smtClean="0"/>
              <a:t>, </a:t>
            </a:r>
            <a:r>
              <a:rPr lang="ko-KR" altLang="en-US" sz="2800" b="1" dirty="0" smtClean="0">
                <a:solidFill>
                  <a:srgbClr val="FF0000"/>
                </a:solidFill>
              </a:rPr>
              <a:t>계속해서 반응해주면서 </a:t>
            </a:r>
            <a:r>
              <a:rPr lang="ko-KR" altLang="en-US" sz="2800" b="1" dirty="0" smtClean="0"/>
              <a:t>단계별로 성장과 배움이 이루어질 수 있도록 다양한 방식으로 </a:t>
            </a:r>
            <a:r>
              <a:rPr lang="ko-KR" altLang="en-US" sz="2800" b="1" dirty="0" smtClean="0">
                <a:solidFill>
                  <a:srgbClr val="FF0000"/>
                </a:solidFill>
              </a:rPr>
              <a:t>연대한다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052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b="1" dirty="0"/>
              <a:t>④ </a:t>
            </a:r>
            <a:r>
              <a:rPr lang="ko-KR" altLang="en-US" b="1" dirty="0"/>
              <a:t>우리 모두 </a:t>
            </a:r>
            <a:r>
              <a:rPr lang="ko-KR" altLang="en-US" b="1" dirty="0">
                <a:solidFill>
                  <a:srgbClr val="FF0000"/>
                </a:solidFill>
              </a:rPr>
              <a:t>언제나 잠재적인 언어적 약자가 될 수 있다는 점을 인식</a:t>
            </a:r>
            <a:r>
              <a:rPr lang="ko-KR" altLang="en-US" b="1" dirty="0"/>
              <a:t>하면서</a:t>
            </a:r>
            <a:r>
              <a:rPr lang="en-US" altLang="ko-KR" b="1" dirty="0"/>
              <a:t>, </a:t>
            </a:r>
            <a:r>
              <a:rPr lang="ko-KR" altLang="en-US" b="1" dirty="0"/>
              <a:t>우리 자신의 언어를 잃어버리지 않도록 끊임없이 사유의 힘을 기른다</a:t>
            </a:r>
            <a:r>
              <a:rPr lang="en-US" altLang="ko-KR" b="1" dirty="0"/>
              <a:t>.</a:t>
            </a:r>
          </a:p>
          <a:p>
            <a:pPr marL="0" indent="0">
              <a:buNone/>
            </a:pPr>
            <a:endParaRPr lang="en-US" altLang="ko-KR" b="1" dirty="0"/>
          </a:p>
          <a:p>
            <a:pPr>
              <a:buFont typeface="Symbol" panose="05050102010706020507" pitchFamily="18" charset="2"/>
              <a:buChar char="Þ"/>
            </a:pPr>
            <a:r>
              <a:rPr lang="ko-KR" altLang="en-US" b="1" dirty="0">
                <a:solidFill>
                  <a:srgbClr val="0070C0"/>
                </a:solidFill>
              </a:rPr>
              <a:t>언어적 약자와의 소통은 그들의 의사소통능력의 회복뿐만 아니라 </a:t>
            </a:r>
            <a:r>
              <a:rPr lang="ko-KR" altLang="en-US" b="1" dirty="0" smtClean="0">
                <a:solidFill>
                  <a:srgbClr val="0070C0"/>
                </a:solidFill>
              </a:rPr>
              <a:t>그들과 우리 모두의 자아정체성과 사회적 </a:t>
            </a:r>
            <a:r>
              <a:rPr lang="ko-KR" altLang="en-US" b="1" dirty="0">
                <a:solidFill>
                  <a:srgbClr val="0070C0"/>
                </a:solidFill>
              </a:rPr>
              <a:t>관계의 망까지 </a:t>
            </a:r>
            <a:r>
              <a:rPr lang="en-US" altLang="ko-KR" b="1" dirty="0" smtClean="0">
                <a:solidFill>
                  <a:srgbClr val="0070C0"/>
                </a:solidFill>
              </a:rPr>
              <a:t/>
            </a:r>
            <a:br>
              <a:rPr lang="en-US" altLang="ko-KR" b="1" dirty="0" smtClean="0">
                <a:solidFill>
                  <a:srgbClr val="0070C0"/>
                </a:solidFill>
              </a:rPr>
            </a:br>
            <a:r>
              <a:rPr lang="ko-KR" altLang="en-US" b="1" dirty="0" smtClean="0">
                <a:solidFill>
                  <a:srgbClr val="0070C0"/>
                </a:solidFill>
              </a:rPr>
              <a:t>회복</a:t>
            </a:r>
            <a:r>
              <a:rPr lang="en-US" altLang="ko-KR" b="1" dirty="0" smtClean="0">
                <a:solidFill>
                  <a:srgbClr val="0070C0"/>
                </a:solidFill>
              </a:rPr>
              <a:t>-</a:t>
            </a:r>
            <a:r>
              <a:rPr lang="ko-KR" altLang="en-US" b="1" dirty="0" smtClean="0">
                <a:solidFill>
                  <a:srgbClr val="0070C0"/>
                </a:solidFill>
              </a:rPr>
              <a:t>성장시킨다</a:t>
            </a:r>
            <a:r>
              <a:rPr lang="en-US" altLang="ko-KR" b="1" dirty="0" smtClean="0">
                <a:solidFill>
                  <a:srgbClr val="0070C0"/>
                </a:solidFill>
              </a:rPr>
              <a:t>.</a:t>
            </a:r>
          </a:p>
          <a:p>
            <a:pPr marL="0" indent="0" algn="r">
              <a:buNone/>
            </a:pPr>
            <a:r>
              <a:rPr lang="ko-KR" altLang="en-US" dirty="0" smtClean="0"/>
              <a:t>    </a:t>
            </a:r>
            <a:r>
              <a:rPr lang="ko-KR" altLang="en-US" sz="2400" dirty="0" smtClean="0"/>
              <a:t>참고</a:t>
            </a:r>
            <a:r>
              <a:rPr lang="en-US" altLang="ko-KR" sz="2400" dirty="0"/>
              <a:t>&gt; </a:t>
            </a:r>
            <a:r>
              <a:rPr lang="ko-KR" altLang="en-US" sz="2400" dirty="0" err="1"/>
              <a:t>정우향</a:t>
            </a:r>
            <a:r>
              <a:rPr lang="en-US" altLang="ko-KR" sz="2400" dirty="0"/>
              <a:t>, 『</a:t>
            </a:r>
            <a:r>
              <a:rPr lang="ko-KR" altLang="en-US" sz="2400" dirty="0"/>
              <a:t>소통의 외로움</a:t>
            </a:r>
            <a:r>
              <a:rPr lang="en-US" altLang="ko-KR" sz="2400" dirty="0"/>
              <a:t>』, 178-189. </a:t>
            </a:r>
            <a:endParaRPr lang="ko-KR" altLang="en-US" sz="2400" dirty="0"/>
          </a:p>
          <a:p>
            <a:pPr>
              <a:buFont typeface="Symbol" panose="05050102010706020507" pitchFamily="18" charset="2"/>
              <a:buChar char="Þ"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964488" cy="1143000"/>
          </a:xfrm>
        </p:spPr>
        <p:txBody>
          <a:bodyPr>
            <a:noAutofit/>
          </a:bodyPr>
          <a:lstStyle/>
          <a:p>
            <a:pPr algn="l"/>
            <a:r>
              <a:rPr lang="en-US" altLang="ko-KR" sz="3200" b="1" dirty="0" smtClean="0">
                <a:solidFill>
                  <a:srgbClr val="FF0000"/>
                </a:solidFill>
              </a:rPr>
              <a:t>5) </a:t>
            </a:r>
            <a:r>
              <a:rPr lang="ko-KR" altLang="en-US" sz="3200" b="1" dirty="0" smtClean="0">
                <a:solidFill>
                  <a:srgbClr val="FF0000"/>
                </a:solidFill>
              </a:rPr>
              <a:t>언어적 약자들과 어떻게 소통해야 할 것인가</a:t>
            </a:r>
            <a:r>
              <a:rPr lang="en-US" altLang="ko-KR" sz="3200" b="1" dirty="0" smtClean="0">
                <a:solidFill>
                  <a:srgbClr val="FF0000"/>
                </a:solidFill>
              </a:rPr>
              <a:t>?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75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b="1" dirty="0" smtClean="0"/>
              <a:t>끝내기 전에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 변한 것은 그들 뿐이었나요</a:t>
            </a:r>
            <a:r>
              <a:rPr lang="en-US" altLang="ko-KR" b="1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26737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4869160"/>
            <a:ext cx="8507288" cy="1143000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dirty="0"/>
              <a:t/>
            </a:r>
            <a:br>
              <a:rPr lang="en-US" altLang="ko-KR" sz="2800" b="1" dirty="0"/>
            </a:br>
            <a:r>
              <a:rPr lang="ko-KR" altLang="en-US" sz="2800" b="1" dirty="0" smtClean="0"/>
              <a:t>사람들의 삶을 변화시키는 일이 제가 진정으로 원하는 거죠</a:t>
            </a:r>
            <a:r>
              <a:rPr lang="en-US" altLang="ko-KR" sz="2800" b="1" dirty="0" smtClean="0"/>
              <a:t>.</a:t>
            </a:r>
            <a:br>
              <a:rPr lang="en-US" altLang="ko-KR" sz="2800" b="1" dirty="0" smtClean="0"/>
            </a:br>
            <a:r>
              <a:rPr lang="ko-KR" altLang="en-US" sz="2800" b="1" dirty="0" smtClean="0"/>
              <a:t>예술과 사회적 과제를 결합하는 데 있어서 저의 가장 주된 일은 사람들을 떠나게 하는 거예요</a:t>
            </a:r>
            <a:r>
              <a:rPr lang="en-US" altLang="ko-KR" sz="2800" b="1" dirty="0" smtClean="0"/>
              <a:t>. </a:t>
            </a:r>
            <a:r>
              <a:rPr lang="ko-KR" altLang="en-US" sz="2800" b="1" dirty="0" smtClean="0"/>
              <a:t>단 </a:t>
            </a:r>
            <a:r>
              <a:rPr lang="en-US" altLang="ko-KR" sz="2800" b="1" dirty="0" smtClean="0"/>
              <a:t>2</a:t>
            </a:r>
            <a:r>
              <a:rPr lang="ko-KR" altLang="en-US" sz="2800" b="1" dirty="0" smtClean="0"/>
              <a:t>분간이라도 원래 자리에서 벗어나 다른 세상과 사람들을 볼 수 있도록</a:t>
            </a:r>
            <a:r>
              <a:rPr lang="en-US" altLang="ko-KR" sz="2800" b="1" dirty="0"/>
              <a:t> </a:t>
            </a:r>
            <a:r>
              <a:rPr lang="ko-KR" altLang="en-US" sz="2800" b="1" dirty="0" smtClean="0"/>
              <a:t>그들의 터전도 떨어져 볼 수 있게요</a:t>
            </a:r>
            <a:r>
              <a:rPr lang="en-US" altLang="ko-KR" sz="2800" b="1" dirty="0" smtClean="0"/>
              <a:t>. </a:t>
            </a:r>
            <a:r>
              <a:rPr lang="ko-KR" altLang="en-US" sz="2800" b="1" dirty="0" smtClean="0"/>
              <a:t>그럼 모든 것이 바뀌어요</a:t>
            </a:r>
            <a:r>
              <a:rPr lang="en-US" altLang="ko-KR" sz="2800" b="1" dirty="0" smtClean="0"/>
              <a:t>. </a:t>
            </a:r>
            <a:r>
              <a:rPr lang="ko-KR" altLang="en-US" sz="2800" b="1" dirty="0" smtClean="0"/>
              <a:t>예술이 사람을 바꾸는 경험을 선사하고 싶어요</a:t>
            </a:r>
            <a:r>
              <a:rPr lang="en-US" altLang="ko-KR" sz="2800" b="1" dirty="0" smtClean="0"/>
              <a:t>. </a:t>
            </a:r>
            <a:br>
              <a:rPr lang="en-US" altLang="ko-KR" sz="2800" b="1" dirty="0" smtClean="0"/>
            </a:br>
            <a:r>
              <a:rPr lang="en-US" altLang="ko-KR" sz="2800" dirty="0" smtClean="0"/>
              <a:t> </a:t>
            </a:r>
            <a:br>
              <a:rPr lang="en-US" altLang="ko-KR" sz="2800" dirty="0" smtClean="0"/>
            </a:br>
            <a:r>
              <a:rPr lang="en-US" altLang="ko-KR" sz="2800" dirty="0"/>
              <a:t/>
            </a:r>
            <a:br>
              <a:rPr lang="en-US" altLang="ko-KR" sz="2800" dirty="0"/>
            </a:br>
            <a:endParaRPr lang="ko-KR" altLang="en-US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4" t="26900" r="22484" b="20601"/>
          <a:stretch/>
        </p:blipFill>
        <p:spPr>
          <a:xfrm>
            <a:off x="179512" y="116632"/>
            <a:ext cx="3456384" cy="274316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t="24489" r="51177" b="27911"/>
          <a:stretch/>
        </p:blipFill>
        <p:spPr>
          <a:xfrm>
            <a:off x="4211960" y="411522"/>
            <a:ext cx="3888432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1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27463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ko-KR" altLang="en-US" b="1" dirty="0"/>
              <a:t>브라질 문화 가장 독이 되는 건 계급 차별이에요</a:t>
            </a:r>
            <a:r>
              <a:rPr lang="en-US" altLang="ko-KR" b="1" dirty="0"/>
              <a:t>. </a:t>
            </a:r>
            <a:r>
              <a:rPr lang="ko-KR" altLang="en-US" b="1" dirty="0"/>
              <a:t>공부도 했다는 사람들이 그런 끔찍한 생각을 갖죠</a:t>
            </a:r>
            <a:r>
              <a:rPr lang="en-US" altLang="ko-KR" b="1" dirty="0"/>
              <a:t>. </a:t>
            </a:r>
            <a:r>
              <a:rPr lang="ko-KR" altLang="en-US" b="1" dirty="0"/>
              <a:t>자기들이 뭔데 다른 이보다 우월하다는 거예요</a:t>
            </a:r>
            <a:r>
              <a:rPr lang="en-US" altLang="ko-KR" b="1" dirty="0"/>
              <a:t>. </a:t>
            </a:r>
            <a:endParaRPr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1" t="26249" r="-538" b="22303"/>
          <a:stretch/>
        </p:blipFill>
        <p:spPr>
          <a:xfrm>
            <a:off x="1907704" y="2708920"/>
            <a:ext cx="6480720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65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pPr algn="ctr"/>
            <a:r>
              <a:rPr lang="en-US" altLang="ko-KR" b="1" dirty="0" smtClean="0"/>
              <a:t>“</a:t>
            </a:r>
            <a:r>
              <a:rPr lang="ko-KR" altLang="en-US" b="1" dirty="0" smtClean="0"/>
              <a:t>약자</a:t>
            </a:r>
            <a:r>
              <a:rPr lang="en-US" altLang="ko-KR" b="1" dirty="0" smtClean="0"/>
              <a:t>”</a:t>
            </a:r>
            <a:r>
              <a:rPr lang="ko-KR" altLang="en-US" b="1" dirty="0" smtClean="0"/>
              <a:t>라는 말의 함의와 불편함</a:t>
            </a:r>
            <a:r>
              <a:rPr lang="en-US" altLang="ko-KR" b="1" dirty="0" smtClean="0"/>
              <a:t>….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3500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" t="25544" r="1841" b="18577"/>
          <a:stretch/>
        </p:blipFill>
        <p:spPr>
          <a:xfrm>
            <a:off x="-396552" y="-312985"/>
            <a:ext cx="4320481" cy="2520280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2" t="28886" r="1097" b="20915"/>
          <a:stretch/>
        </p:blipFill>
        <p:spPr>
          <a:xfrm>
            <a:off x="-540568" y="2365301"/>
            <a:ext cx="4773530" cy="26642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2" t="25850" r="10843" b="20600"/>
          <a:stretch/>
        </p:blipFill>
        <p:spPr>
          <a:xfrm>
            <a:off x="4471343" y="6923"/>
            <a:ext cx="2496929" cy="20539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" t="26901" r="8726" b="21651"/>
          <a:stretch/>
        </p:blipFill>
        <p:spPr>
          <a:xfrm>
            <a:off x="4716016" y="2207295"/>
            <a:ext cx="3668042" cy="216547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9" t="27951" r="2376" b="23751"/>
          <a:stretch/>
        </p:blipFill>
        <p:spPr>
          <a:xfrm>
            <a:off x="4524887" y="4519213"/>
            <a:ext cx="4176464" cy="226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65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2" y="332656"/>
            <a:ext cx="4752528" cy="640871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ko-KR" altLang="en-US" b="1" dirty="0" smtClean="0"/>
              <a:t>작품에 자신은 있었지만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  <a:p>
            <a:pPr marL="0" indent="0">
              <a:buNone/>
            </a:pPr>
            <a:r>
              <a:rPr lang="ko-KR" altLang="en-US" b="1" dirty="0" smtClean="0">
                <a:solidFill>
                  <a:srgbClr val="0070C0"/>
                </a:solidFill>
              </a:rPr>
              <a:t>그곳의 사람들과 작업을 하며 어우러질 거란 기대는 안 했죠</a:t>
            </a:r>
            <a:r>
              <a:rPr lang="en-US" altLang="ko-KR" b="1" dirty="0" smtClean="0">
                <a:solidFill>
                  <a:srgbClr val="0070C0"/>
                </a:solidFill>
              </a:rPr>
              <a:t>.</a:t>
            </a:r>
          </a:p>
          <a:p>
            <a:pPr marL="0" indent="0">
              <a:buNone/>
            </a:pPr>
            <a:endParaRPr lang="en-US" altLang="ko-KR" b="1" dirty="0" smtClean="0"/>
          </a:p>
          <a:p>
            <a:pPr marL="0" indent="0">
              <a:buNone/>
            </a:pPr>
            <a:r>
              <a:rPr lang="ko-KR" altLang="en-US" b="1" dirty="0" smtClean="0"/>
              <a:t>그런데 안 그럴 수가 없더군요</a:t>
            </a:r>
            <a:r>
              <a:rPr lang="en-US" altLang="ko-KR" b="1" dirty="0" smtClean="0"/>
              <a:t>. </a:t>
            </a:r>
            <a:r>
              <a:rPr lang="ko-KR" altLang="en-US" b="1" dirty="0" err="1" smtClean="0"/>
              <a:t>세잔이</a:t>
            </a:r>
            <a:r>
              <a:rPr lang="ko-KR" altLang="en-US" b="1" dirty="0" smtClean="0"/>
              <a:t> 생 </a:t>
            </a:r>
            <a:r>
              <a:rPr lang="ko-KR" altLang="en-US" b="1" dirty="0" err="1" smtClean="0"/>
              <a:t>빅투아르산을</a:t>
            </a:r>
            <a:r>
              <a:rPr lang="ko-KR" altLang="en-US" b="1" dirty="0" smtClean="0"/>
              <a:t> 그린 것처럼 </a:t>
            </a:r>
            <a:r>
              <a:rPr lang="ko-KR" altLang="en-US" b="1" dirty="0" err="1" smtClean="0"/>
              <a:t>자르담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그라마초를</a:t>
            </a:r>
            <a:r>
              <a:rPr lang="ko-KR" altLang="en-US" b="1" dirty="0" smtClean="0"/>
              <a:t> 표현할 수도 있었어요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그림의 대상과 거리를 두면서 할 일만 딱하고 작품을 완성하는 거요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하지만 그 이상의 것이 있더군요</a:t>
            </a:r>
            <a:r>
              <a:rPr lang="en-US" altLang="ko-KR" b="1" dirty="0" smtClean="0"/>
              <a:t>. </a:t>
            </a:r>
          </a:p>
          <a:p>
            <a:pPr marL="0" indent="0">
              <a:buNone/>
            </a:pPr>
            <a:r>
              <a:rPr lang="ko-KR" altLang="en-US" b="1" dirty="0" smtClean="0">
                <a:solidFill>
                  <a:srgbClr val="0070C0"/>
                </a:solidFill>
              </a:rPr>
              <a:t>인간미</a:t>
            </a:r>
            <a:r>
              <a:rPr lang="en-US" altLang="ko-KR" b="1" dirty="0" smtClean="0">
                <a:solidFill>
                  <a:srgbClr val="0070C0"/>
                </a:solidFill>
              </a:rPr>
              <a:t>, </a:t>
            </a:r>
            <a:r>
              <a:rPr lang="ko-KR" altLang="en-US" b="1" dirty="0" smtClean="0">
                <a:solidFill>
                  <a:srgbClr val="0070C0"/>
                </a:solidFill>
              </a:rPr>
              <a:t>사람 냄새는 온전히 표현하기 힘들죠</a:t>
            </a:r>
            <a:r>
              <a:rPr lang="en-US" altLang="ko-KR" b="1" dirty="0" smtClean="0">
                <a:solidFill>
                  <a:srgbClr val="0070C0"/>
                </a:solidFill>
              </a:rPr>
              <a:t>. </a:t>
            </a:r>
            <a:r>
              <a:rPr lang="ko-KR" altLang="en-US" b="1" dirty="0" smtClean="0">
                <a:solidFill>
                  <a:srgbClr val="0070C0"/>
                </a:solidFill>
              </a:rPr>
              <a:t>남의 일이 아니었어요</a:t>
            </a:r>
            <a:r>
              <a:rPr lang="en-US" altLang="ko-KR" b="1" dirty="0" smtClean="0">
                <a:solidFill>
                  <a:srgbClr val="0070C0"/>
                </a:solidFill>
              </a:rPr>
              <a:t>. 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2996952"/>
            <a:ext cx="4610100" cy="32099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" t="26200" r="52362" b="27600"/>
          <a:stretch/>
        </p:blipFill>
        <p:spPr>
          <a:xfrm>
            <a:off x="4932040" y="326841"/>
            <a:ext cx="4032448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5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88640"/>
            <a:ext cx="8208912" cy="6624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olidFill>
                  <a:srgbClr val="0070C0"/>
                </a:solidFill>
              </a:rPr>
              <a:t>그곳의 사람들은 제게 사연을 들려줬죠</a:t>
            </a:r>
            <a:r>
              <a:rPr lang="en-US" altLang="ko-KR" b="1" dirty="0" smtClean="0">
                <a:solidFill>
                  <a:srgbClr val="0070C0"/>
                </a:solidFill>
              </a:rPr>
              <a:t>. </a:t>
            </a:r>
            <a:r>
              <a:rPr lang="ko-KR" altLang="en-US" b="1" dirty="0" smtClean="0">
                <a:solidFill>
                  <a:srgbClr val="0070C0"/>
                </a:solidFill>
              </a:rPr>
              <a:t>많은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카타도르들이</a:t>
            </a:r>
            <a:r>
              <a:rPr lang="ko-KR" altLang="en-US" b="1" dirty="0" smtClean="0">
                <a:solidFill>
                  <a:srgbClr val="0070C0"/>
                </a:solidFill>
              </a:rPr>
              <a:t> 가난한 집에서 태어났고</a:t>
            </a:r>
            <a:r>
              <a:rPr lang="en-US" altLang="ko-KR" b="1" dirty="0">
                <a:solidFill>
                  <a:srgbClr val="0070C0"/>
                </a:solidFill>
              </a:rPr>
              <a:t> </a:t>
            </a:r>
            <a:r>
              <a:rPr lang="ko-KR" altLang="en-US" b="1" dirty="0" smtClean="0">
                <a:solidFill>
                  <a:srgbClr val="0070C0"/>
                </a:solidFill>
              </a:rPr>
              <a:t>불행한 사건들로 인해 결국 쓰레기 매립지로 흘러 들었잖아요</a:t>
            </a:r>
            <a:r>
              <a:rPr lang="en-US" altLang="ko-KR" b="1" dirty="0" smtClean="0">
                <a:solidFill>
                  <a:srgbClr val="0070C0"/>
                </a:solidFill>
              </a:rPr>
              <a:t>. </a:t>
            </a:r>
            <a:r>
              <a:rPr lang="ko-KR" altLang="en-US" b="1" dirty="0" smtClean="0">
                <a:solidFill>
                  <a:srgbClr val="0070C0"/>
                </a:solidFill>
              </a:rPr>
              <a:t>저도 브라질 가난한 가정 출신이에요</a:t>
            </a:r>
            <a:r>
              <a:rPr lang="en-US" altLang="ko-KR" b="1" dirty="0" smtClean="0">
                <a:solidFill>
                  <a:srgbClr val="0070C0"/>
                </a:solidFill>
              </a:rPr>
              <a:t>. </a:t>
            </a:r>
            <a:r>
              <a:rPr lang="ko-KR" altLang="en-US" b="1" dirty="0" smtClean="0">
                <a:solidFill>
                  <a:srgbClr val="0070C0"/>
                </a:solidFill>
              </a:rPr>
              <a:t>부모님께 무슨 일이 생겼다면 저 역시 그런 인생을 살았겠죠</a:t>
            </a:r>
            <a:r>
              <a:rPr lang="en-US" altLang="ko-KR" b="1" dirty="0" smtClean="0">
                <a:solidFill>
                  <a:srgbClr val="0070C0"/>
                </a:solidFill>
              </a:rPr>
              <a:t>. </a:t>
            </a:r>
          </a:p>
          <a:p>
            <a:pPr marL="0" indent="0">
              <a:buNone/>
            </a:pPr>
            <a:endParaRPr lang="en-US" altLang="ko-KR" b="1" dirty="0" smtClean="0"/>
          </a:p>
          <a:p>
            <a:pPr marL="0" indent="0">
              <a:buNone/>
            </a:pPr>
            <a:r>
              <a:rPr lang="ko-KR" altLang="en-US" b="1" dirty="0" smtClean="0"/>
              <a:t>그들의 입장이 돼 보세요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쓰레기 장에서 삶을 이어가기 위해 힘들게 견뎌요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하지만 그들에겐 삶에 대한 열정이 있죠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스스로를 지키는 모습이 감동적이에요</a:t>
            </a:r>
            <a:r>
              <a:rPr lang="en-US" altLang="ko-KR" b="1" dirty="0" smtClean="0"/>
              <a:t>.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2729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260648"/>
            <a:ext cx="8435280" cy="5865515"/>
          </a:xfrm>
        </p:spPr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olidFill>
                  <a:srgbClr val="0070C0"/>
                </a:solidFill>
              </a:rPr>
              <a:t>누군가를 도울 방법을 찾는 제가 교만하게 느껴졌어요</a:t>
            </a:r>
            <a:r>
              <a:rPr lang="en-US" altLang="ko-KR" b="1" dirty="0" smtClean="0">
                <a:solidFill>
                  <a:srgbClr val="0070C0"/>
                </a:solidFill>
              </a:rPr>
              <a:t>. </a:t>
            </a:r>
            <a:r>
              <a:rPr lang="ko-KR" altLang="en-US" b="1" dirty="0" smtClean="0">
                <a:solidFill>
                  <a:srgbClr val="0070C0"/>
                </a:solidFill>
              </a:rPr>
              <a:t>누가 누굴 도와요</a:t>
            </a:r>
            <a:r>
              <a:rPr lang="en-US" altLang="ko-KR" b="1" dirty="0" smtClean="0">
                <a:solidFill>
                  <a:srgbClr val="0070C0"/>
                </a:solidFill>
              </a:rPr>
              <a:t>? </a:t>
            </a:r>
            <a:r>
              <a:rPr lang="ko-KR" altLang="en-US" b="1" dirty="0" smtClean="0">
                <a:solidFill>
                  <a:srgbClr val="0070C0"/>
                </a:solidFill>
              </a:rPr>
              <a:t>작업으로 도움을 받은 건 그들이 아니라 저였어요</a:t>
            </a:r>
            <a:r>
              <a:rPr lang="en-US" altLang="ko-KR" b="1" dirty="0" smtClean="0">
                <a:solidFill>
                  <a:srgbClr val="0070C0"/>
                </a:solidFill>
              </a:rPr>
              <a:t>. </a:t>
            </a:r>
            <a:r>
              <a:rPr lang="ko-KR" altLang="en-US" b="1" dirty="0" smtClean="0"/>
              <a:t>삶이 엉망으로 꼬여도 그들처럼 이겨내야죠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아름답고 훌륭한 사람들이잖아요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그저 </a:t>
            </a:r>
            <a:r>
              <a:rPr lang="ko-KR" altLang="en-US" b="1" dirty="0" smtClean="0">
                <a:solidFill>
                  <a:srgbClr val="FF0000"/>
                </a:solidFill>
              </a:rPr>
              <a:t>행운</a:t>
            </a:r>
            <a:r>
              <a:rPr lang="ko-KR" altLang="en-US" b="1" dirty="0" smtClean="0"/>
              <a:t>이 안 따랐을 뿐이죠</a:t>
            </a:r>
            <a:r>
              <a:rPr lang="en-US" altLang="ko-KR" b="1" dirty="0" smtClean="0"/>
              <a:t>. </a:t>
            </a:r>
            <a:r>
              <a:rPr lang="ko-KR" altLang="en-US" b="1" dirty="0" smtClean="0">
                <a:solidFill>
                  <a:srgbClr val="0070C0"/>
                </a:solidFill>
              </a:rPr>
              <a:t>하지만 이젠 바뀔 거예요</a:t>
            </a:r>
            <a:r>
              <a:rPr lang="en-US" altLang="ko-KR" b="1" dirty="0" smtClean="0">
                <a:solidFill>
                  <a:srgbClr val="0070C0"/>
                </a:solidFill>
              </a:rPr>
              <a:t>. 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" t="18200" r="51964" b="9800"/>
          <a:stretch/>
        </p:blipFill>
        <p:spPr>
          <a:xfrm>
            <a:off x="4788024" y="3356992"/>
            <a:ext cx="4176464" cy="370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51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altLang="ko-KR" sz="4000" b="1" dirty="0"/>
          </a:p>
          <a:p>
            <a:pPr marL="0" indent="0" algn="ctr">
              <a:buNone/>
            </a:pPr>
            <a:r>
              <a:rPr lang="en-US" altLang="ko-KR" sz="4400" b="1" dirty="0"/>
              <a:t>1</a:t>
            </a:r>
            <a:r>
              <a:rPr lang="en-US" altLang="ko-KR" sz="4400" b="1" dirty="0" smtClean="0"/>
              <a:t>. </a:t>
            </a:r>
            <a:r>
              <a:rPr lang="ko-KR" altLang="en-US" sz="4400" b="1" dirty="0" smtClean="0"/>
              <a:t>소통이란</a:t>
            </a:r>
            <a:r>
              <a:rPr lang="en-US" altLang="ko-KR" sz="4400" b="1" dirty="0" smtClean="0"/>
              <a:t>?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53696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3200" b="1" dirty="0"/>
              <a:t>1</a:t>
            </a:r>
            <a:r>
              <a:rPr lang="en-US" altLang="ko-KR" sz="3200" b="1" dirty="0" smtClean="0"/>
              <a:t>) </a:t>
            </a:r>
            <a:r>
              <a:rPr lang="ko-KR" altLang="en-US" sz="3200" b="1" dirty="0" smtClean="0"/>
              <a:t>언어능력과</a:t>
            </a:r>
            <a:r>
              <a:rPr lang="en-US" altLang="ko-KR" sz="3200" b="1" dirty="0" smtClean="0"/>
              <a:t> </a:t>
            </a:r>
            <a:r>
              <a:rPr lang="ko-KR" altLang="en-US" sz="3200" b="1" dirty="0" smtClean="0"/>
              <a:t>의사소통능력의 구분</a:t>
            </a:r>
            <a:endParaRPr lang="ko-KR" altLang="en-US" sz="32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628800"/>
            <a:ext cx="8784976" cy="4896544"/>
          </a:xfrm>
        </p:spPr>
        <p:txBody>
          <a:bodyPr>
            <a:normAutofit fontScale="92500"/>
          </a:bodyPr>
          <a:lstStyle/>
          <a:p>
            <a:pPr marL="457200" indent="-457200">
              <a:buAutoNum type="arabicParenBoth"/>
            </a:pPr>
            <a:r>
              <a:rPr lang="ko-KR" altLang="en-US" sz="2400" b="1" dirty="0" smtClean="0">
                <a:solidFill>
                  <a:srgbClr val="0070C0"/>
                </a:solidFill>
              </a:rPr>
              <a:t>언어능력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(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competence)</a:t>
            </a:r>
            <a:endParaRPr lang="en-US" altLang="ko-KR" sz="2400" b="1" dirty="0" smtClean="0"/>
          </a:p>
          <a:p>
            <a:pPr marL="0" indent="0">
              <a:buNone/>
            </a:pPr>
            <a:r>
              <a:rPr lang="ko-KR" altLang="en-US" sz="2400" b="1" dirty="0" smtClean="0"/>
              <a:t>① 만 </a:t>
            </a:r>
            <a:r>
              <a:rPr lang="en-US" altLang="ko-KR" sz="2400" b="1" dirty="0" smtClean="0"/>
              <a:t>4</a:t>
            </a:r>
            <a:r>
              <a:rPr lang="ko-KR" altLang="en-US" sz="2400" b="1" dirty="0" smtClean="0"/>
              <a:t>세가 될 무렵까지 자연스럽게 습득하는 모국어 </a:t>
            </a:r>
            <a:r>
              <a:rPr lang="ko-KR" altLang="en-US" sz="2400" b="1" dirty="0" smtClean="0"/>
              <a:t>능력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언어지식</a:t>
            </a:r>
            <a:r>
              <a:rPr lang="en-US" altLang="ko-KR" sz="2400" b="1" dirty="0" smtClean="0"/>
              <a:t>)</a:t>
            </a:r>
            <a:r>
              <a:rPr lang="en-US" altLang="ko-KR" sz="2400" b="1" dirty="0"/>
              <a:t/>
            </a:r>
            <a:br>
              <a:rPr lang="en-US" altLang="ko-KR" sz="2400" b="1" dirty="0"/>
            </a:br>
            <a:r>
              <a:rPr lang="en-US" altLang="ko-KR" sz="2400" b="1" dirty="0" smtClean="0"/>
              <a:t>② </a:t>
            </a:r>
            <a:r>
              <a:rPr lang="en-US" altLang="ko-KR" sz="2400" b="1" dirty="0" smtClean="0"/>
              <a:t>“</a:t>
            </a:r>
            <a:r>
              <a:rPr lang="ko-KR" altLang="en-US" sz="2400" b="1" dirty="0" smtClean="0"/>
              <a:t>모국어 화자가 모국어를 지배하는 규칙을 알고 있고</a:t>
            </a:r>
            <a:r>
              <a:rPr lang="en-US" altLang="ko-KR" sz="2400" b="1" dirty="0" smtClean="0"/>
              <a:t>, </a:t>
            </a:r>
            <a:r>
              <a:rPr lang="ko-KR" altLang="en-US" sz="2400" b="1" dirty="0" smtClean="0"/>
              <a:t>그것들에 주의를 기울이지 않고도 그 규칙들을 적용할 수 있는 능력</a:t>
            </a:r>
            <a:r>
              <a:rPr lang="en-US" altLang="ko-KR" sz="2400" b="1" dirty="0" smtClean="0"/>
              <a:t>”</a:t>
            </a:r>
            <a:br>
              <a:rPr lang="en-US" altLang="ko-KR" sz="2400" b="1" dirty="0" smtClean="0"/>
            </a:br>
            <a:endParaRPr lang="en-US" altLang="ko-KR" sz="2400" b="1" dirty="0" smtClean="0"/>
          </a:p>
          <a:p>
            <a:pPr marL="0" indent="0">
              <a:buNone/>
            </a:pPr>
            <a:r>
              <a:rPr lang="en-US" altLang="ko-KR" sz="2400" b="1" dirty="0" smtClean="0"/>
              <a:t>(2) 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의사소통능력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(communicative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competence)</a:t>
            </a:r>
            <a:br>
              <a:rPr lang="en-US" altLang="ko-KR" sz="2400" b="1" dirty="0" smtClean="0">
                <a:solidFill>
                  <a:srgbClr val="0070C0"/>
                </a:solidFill>
              </a:rPr>
            </a:br>
            <a:r>
              <a:rPr lang="ko-KR" altLang="en-US" sz="2400" b="1" dirty="0"/>
              <a:t>① </a:t>
            </a:r>
            <a:r>
              <a:rPr lang="ko-KR" altLang="en-US" sz="2400" b="1" dirty="0" smtClean="0"/>
              <a:t>상황 </a:t>
            </a:r>
            <a:r>
              <a:rPr lang="ko-KR" altLang="en-US" sz="2400" b="1" dirty="0"/>
              <a:t>해석 능력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적응능력을 </a:t>
            </a:r>
            <a:r>
              <a:rPr lang="ko-KR" altLang="en-US" sz="2400" b="1" dirty="0" smtClean="0"/>
              <a:t>포함하는 소통 능력</a:t>
            </a:r>
            <a:r>
              <a:rPr lang="en-US" altLang="ko-KR" sz="2400" b="1" dirty="0" smtClean="0"/>
              <a:t> </a:t>
            </a:r>
            <a:endParaRPr lang="en-US" altLang="ko-KR" sz="2400" b="1" dirty="0"/>
          </a:p>
          <a:p>
            <a:pPr marL="0" indent="0">
              <a:buNone/>
            </a:pPr>
            <a:r>
              <a:rPr lang="en-US" altLang="ko-KR" sz="2400" b="1" dirty="0" smtClean="0"/>
              <a:t>② “</a:t>
            </a:r>
            <a:r>
              <a:rPr lang="ko-KR" altLang="en-US" sz="2400" b="1" dirty="0" smtClean="0"/>
              <a:t>언제 말하고 언제 말하지 않아야 하는지</a:t>
            </a:r>
            <a:r>
              <a:rPr lang="en-US" altLang="ko-KR" sz="2400" b="1" dirty="0" smtClean="0"/>
              <a:t>, </a:t>
            </a:r>
            <a:r>
              <a:rPr lang="ko-KR" altLang="en-US" sz="2400" b="1" dirty="0" smtClean="0"/>
              <a:t>누구와</a:t>
            </a:r>
            <a:r>
              <a:rPr lang="en-US" altLang="ko-KR" sz="2400" b="1" dirty="0" smtClean="0"/>
              <a:t>, </a:t>
            </a:r>
            <a:r>
              <a:rPr lang="ko-KR" altLang="en-US" sz="2400" b="1" dirty="0" smtClean="0"/>
              <a:t>언제</a:t>
            </a:r>
            <a:r>
              <a:rPr lang="en-US" altLang="ko-KR" sz="2400" b="1" dirty="0" smtClean="0"/>
              <a:t>, </a:t>
            </a:r>
            <a:r>
              <a:rPr lang="ko-KR" altLang="en-US" sz="2400" b="1" dirty="0" smtClean="0"/>
              <a:t>어디서 어떤 방식으로 이야기해야 하는지 아는 능력</a:t>
            </a:r>
            <a:r>
              <a:rPr lang="en-US" altLang="ko-KR" sz="2400" b="1" dirty="0" smtClean="0"/>
              <a:t>”</a:t>
            </a:r>
            <a:r>
              <a:rPr lang="ko-KR" altLang="en-US" sz="2400" b="1" dirty="0"/>
              <a:t> </a:t>
            </a:r>
            <a:endParaRPr lang="en-US" altLang="ko-KR" sz="2400" b="1" dirty="0"/>
          </a:p>
          <a:p>
            <a:pPr marL="0" indent="0">
              <a:buNone/>
            </a:pPr>
            <a:r>
              <a:rPr lang="ko-KR" altLang="en-US" sz="2400" b="1" dirty="0" smtClean="0">
                <a:solidFill>
                  <a:srgbClr val="FF0000"/>
                </a:solidFill>
              </a:rPr>
              <a:t>③ 상황문맥이나 </a:t>
            </a:r>
            <a:r>
              <a:rPr lang="ko-KR" altLang="en-US" sz="2400" b="1" dirty="0">
                <a:solidFill>
                  <a:srgbClr val="FF0000"/>
                </a:solidFill>
              </a:rPr>
              <a:t>의사소통 상대방</a:t>
            </a:r>
            <a:r>
              <a:rPr lang="en-US" altLang="ko-KR" sz="2400" b="1" dirty="0">
                <a:solidFill>
                  <a:srgbClr val="FF0000"/>
                </a:solidFill>
              </a:rPr>
              <a:t>, </a:t>
            </a:r>
            <a:r>
              <a:rPr lang="ko-KR" altLang="en-US" sz="2400" b="1" dirty="0">
                <a:solidFill>
                  <a:srgbClr val="FF0000"/>
                </a:solidFill>
              </a:rPr>
              <a:t>타인에 대한 공감 및 이해 능력이 가장 중요한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요소</a:t>
            </a:r>
            <a:r>
              <a:rPr lang="en-US" altLang="ko-KR" sz="2400" b="1" dirty="0" smtClean="0"/>
              <a:t/>
            </a:r>
            <a:br>
              <a:rPr lang="en-US" altLang="ko-KR" sz="2400" b="1" dirty="0" smtClean="0"/>
            </a:br>
            <a:endParaRPr lang="en-US" altLang="ko-KR" sz="2400" b="1" dirty="0"/>
          </a:p>
          <a:p>
            <a:pPr marL="0" indent="0" algn="r">
              <a:buNone/>
            </a:pPr>
            <a:r>
              <a:rPr lang="ko-KR" altLang="en-US" sz="1900" dirty="0" err="1" smtClean="0"/>
              <a:t>정우향</a:t>
            </a:r>
            <a:r>
              <a:rPr lang="en-US" altLang="ko-KR" sz="1900" dirty="0"/>
              <a:t>, 『</a:t>
            </a:r>
            <a:r>
              <a:rPr lang="ko-KR" altLang="en-US" sz="1900" dirty="0"/>
              <a:t>소통의 외로움</a:t>
            </a:r>
            <a:r>
              <a:rPr lang="en-US" altLang="ko-KR" sz="1900" dirty="0"/>
              <a:t>』, 40-41. </a:t>
            </a:r>
            <a:endParaRPr lang="ko-KR" altLang="en-US" sz="1900" dirty="0"/>
          </a:p>
        </p:txBody>
      </p:sp>
    </p:spTree>
    <p:extLst>
      <p:ext uri="{BB962C8B-B14F-4D97-AF65-F5344CB8AC3E}">
        <p14:creationId xmlns:p14="http://schemas.microsoft.com/office/powerpoint/2010/main" val="42751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altLang="ko-KR" sz="4000" b="1" dirty="0"/>
          </a:p>
          <a:p>
            <a:pPr marL="0" indent="0" algn="ctr">
              <a:buNone/>
            </a:pPr>
            <a:r>
              <a:rPr lang="en-US" altLang="ko-KR" sz="4400" b="1" dirty="0" smtClean="0"/>
              <a:t>2</a:t>
            </a:r>
            <a:r>
              <a:rPr lang="en-US" altLang="ko-KR" sz="4400" b="1" dirty="0"/>
              <a:t>. </a:t>
            </a:r>
            <a:r>
              <a:rPr lang="ko-KR" altLang="en-US" sz="4400" b="1" dirty="0" smtClean="0"/>
              <a:t>소통의 어려움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66714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64096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3600" b="1" dirty="0" smtClean="0"/>
              <a:t/>
            </a:r>
            <a:br>
              <a:rPr lang="en-US" altLang="ko-KR" sz="3600" b="1" dirty="0" smtClean="0"/>
            </a:br>
            <a:r>
              <a:rPr lang="en-US" altLang="ko-KR" sz="3600" b="1" dirty="0"/>
              <a:t/>
            </a:r>
            <a:br>
              <a:rPr lang="en-US" altLang="ko-KR" sz="3600" b="1" dirty="0"/>
            </a:br>
            <a:r>
              <a:rPr lang="en-US" altLang="ko-KR" sz="3600" b="1" dirty="0" smtClean="0"/>
              <a:t>1</a:t>
            </a:r>
            <a:r>
              <a:rPr lang="en-US" altLang="ko-KR" sz="3600" b="1" dirty="0"/>
              <a:t>) </a:t>
            </a:r>
            <a:r>
              <a:rPr lang="ko-KR" altLang="en-US" sz="3600" b="1" dirty="0" smtClean="0"/>
              <a:t>타자와의 소통을 막는 </a:t>
            </a:r>
            <a:r>
              <a:rPr lang="en-US" altLang="ko-KR" sz="3600" b="1" dirty="0"/>
              <a:t>“</a:t>
            </a:r>
            <a:r>
              <a:rPr lang="ko-KR" altLang="en-US" sz="3600" b="1" dirty="0"/>
              <a:t>우리자신</a:t>
            </a:r>
            <a:r>
              <a:rPr lang="en-US" altLang="ko-KR" sz="3600" b="1" dirty="0"/>
              <a:t>”</a:t>
            </a:r>
            <a:r>
              <a:rPr lang="ko-KR" altLang="en-US" sz="3600" b="1" dirty="0"/>
              <a:t>의 문제 </a:t>
            </a:r>
            <a:r>
              <a:rPr lang="en-US" altLang="ko-KR" sz="3600" dirty="0"/>
              <a:t/>
            </a:r>
            <a:br>
              <a:rPr lang="en-US" altLang="ko-KR" sz="3600" dirty="0"/>
            </a:br>
            <a:r>
              <a:rPr lang="en-US" altLang="ko-KR" sz="3600" b="1" dirty="0" smtClean="0"/>
              <a:t/>
            </a:r>
            <a:br>
              <a:rPr lang="en-US" altLang="ko-KR" sz="3600" b="1" dirty="0" smtClean="0"/>
            </a:br>
            <a:endParaRPr lang="ko-KR" alt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268760"/>
            <a:ext cx="9036496" cy="54292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/>
              <a:t>도덕주의적 판단 </a:t>
            </a:r>
            <a:endParaRPr lang="en-US" altLang="ko-KR" sz="2400" b="1" dirty="0"/>
          </a:p>
          <a:p>
            <a:pPr marL="0" indent="0">
              <a:buNone/>
            </a:pPr>
            <a:r>
              <a:rPr lang="en-US" altLang="ko-KR" sz="2400" b="1" dirty="0" smtClean="0"/>
              <a:t>      ex) “</a:t>
            </a:r>
            <a:r>
              <a:rPr lang="ko-KR" altLang="en-US" sz="2400" b="1" dirty="0" smtClean="0"/>
              <a:t>그 애는 게을러</a:t>
            </a:r>
            <a:r>
              <a:rPr lang="en-US" altLang="ko-KR" sz="2400" b="1" dirty="0" smtClean="0"/>
              <a:t>”</a:t>
            </a:r>
            <a:br>
              <a:rPr lang="en-US" altLang="ko-KR" sz="2400" b="1" dirty="0" smtClean="0"/>
            </a:br>
            <a:r>
              <a:rPr lang="en-US" altLang="ko-KR" sz="2400" b="1" dirty="0" smtClean="0"/>
              <a:t>           “</a:t>
            </a:r>
            <a:r>
              <a:rPr lang="ko-KR" altLang="en-US" sz="2400" b="1" dirty="0" smtClean="0"/>
              <a:t>너는 너무 이 기적이어서 문제야</a:t>
            </a:r>
            <a:r>
              <a:rPr lang="en-US" altLang="ko-KR" sz="2400" b="1" dirty="0" smtClean="0"/>
              <a:t>”</a:t>
            </a:r>
            <a:br>
              <a:rPr lang="en-US" altLang="ko-KR" sz="2400" b="1" dirty="0" smtClean="0"/>
            </a:br>
            <a:r>
              <a:rPr lang="en-US" altLang="ko-KR" sz="2400" b="1" dirty="0" smtClean="0"/>
              <a:t>           </a:t>
            </a:r>
            <a:br>
              <a:rPr lang="en-US" altLang="ko-KR" sz="2400" b="1" dirty="0" smtClean="0"/>
            </a:br>
            <a:endParaRPr lang="en-US" altLang="ko-KR" sz="2400" b="1" dirty="0" smtClean="0"/>
          </a:p>
          <a:p>
            <a:r>
              <a:rPr lang="ko-KR" altLang="en-US" sz="2400" b="1" dirty="0" smtClean="0"/>
              <a:t>삶에 지친 우리자신</a:t>
            </a:r>
            <a:r>
              <a:rPr lang="en-US" altLang="ko-KR" sz="2400" b="1" dirty="0" smtClean="0"/>
              <a:t/>
            </a:r>
            <a:br>
              <a:rPr lang="en-US" altLang="ko-KR" sz="2400" b="1" dirty="0" smtClean="0"/>
            </a:br>
            <a:r>
              <a:rPr lang="en-US" altLang="ko-KR" sz="2400" b="1" dirty="0" smtClean="0"/>
              <a:t>          ex) “</a:t>
            </a:r>
            <a:r>
              <a:rPr lang="ko-KR" altLang="en-US" sz="2400" b="1" dirty="0" smtClean="0"/>
              <a:t>나도 내 삶이 힘들어</a:t>
            </a:r>
            <a:r>
              <a:rPr lang="en-US" altLang="ko-KR" sz="2400" b="1" dirty="0" smtClean="0"/>
              <a:t>”</a:t>
            </a:r>
            <a:br>
              <a:rPr lang="en-US" altLang="ko-KR" sz="2400" b="1" dirty="0" smtClean="0"/>
            </a:br>
            <a:r>
              <a:rPr lang="en-US" altLang="ko-KR" sz="2400" b="1" dirty="0" smtClean="0"/>
              <a:t>               “</a:t>
            </a:r>
            <a:r>
              <a:rPr lang="ko-KR" altLang="en-US" sz="2400" b="1" dirty="0" smtClean="0"/>
              <a:t>나 먼저 챙기지 않으면 경쟁에서 낙오할거야</a:t>
            </a:r>
            <a:r>
              <a:rPr lang="en-US" altLang="ko-KR" sz="2400" b="1" dirty="0" smtClean="0"/>
              <a:t>”</a:t>
            </a:r>
            <a:br>
              <a:rPr lang="en-US" altLang="ko-KR" sz="2400" b="1" dirty="0" smtClean="0"/>
            </a:br>
            <a:r>
              <a:rPr lang="en-US" altLang="ko-KR" sz="2400" b="1" dirty="0" smtClean="0"/>
              <a:t>               “</a:t>
            </a:r>
            <a:r>
              <a:rPr lang="ko-KR" altLang="en-US" sz="2400" b="1" dirty="0" smtClean="0"/>
              <a:t>옆을 돌아볼 여력이 없어</a:t>
            </a:r>
            <a:r>
              <a:rPr lang="en-US" altLang="ko-KR" sz="2400" b="1" dirty="0" smtClean="0"/>
              <a:t>”</a:t>
            </a:r>
          </a:p>
          <a:p>
            <a:endParaRPr lang="en-US" altLang="ko-KR" sz="2400" b="1" dirty="0"/>
          </a:p>
          <a:p>
            <a:pPr marL="0" indent="0" algn="r">
              <a:buNone/>
            </a:pPr>
            <a:r>
              <a:rPr lang="ko-KR" altLang="en-US" sz="2400" dirty="0" smtClean="0"/>
              <a:t>참고</a:t>
            </a:r>
            <a:r>
              <a:rPr lang="en-US" altLang="ko-KR" sz="2400" dirty="0" smtClean="0"/>
              <a:t>&gt; </a:t>
            </a:r>
            <a:r>
              <a:rPr lang="ko-KR" altLang="en-US" sz="2400" dirty="0" smtClean="0"/>
              <a:t>마셜 </a:t>
            </a:r>
            <a:r>
              <a:rPr lang="en-US" altLang="ko-KR" sz="2400" dirty="0" smtClean="0"/>
              <a:t>B. </a:t>
            </a:r>
            <a:r>
              <a:rPr lang="ko-KR" altLang="en-US" sz="2400" dirty="0" err="1" smtClean="0"/>
              <a:t>로젠버그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『</a:t>
            </a:r>
            <a:r>
              <a:rPr lang="ko-KR" altLang="en-US" sz="2400" dirty="0" smtClean="0"/>
              <a:t>비폭력대화</a:t>
            </a:r>
            <a:r>
              <a:rPr lang="en-US" altLang="ko-KR" sz="2400" dirty="0" smtClean="0"/>
              <a:t>』, 3-46.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1087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0688"/>
            <a:ext cx="8579296" cy="6120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/>
              <a:t>2) </a:t>
            </a:r>
            <a:r>
              <a:rPr lang="ko-KR" altLang="en-US" b="1" dirty="0" smtClean="0"/>
              <a:t>우</a:t>
            </a:r>
            <a:r>
              <a:rPr lang="ko-KR" altLang="en-US" b="1" dirty="0"/>
              <a:t>리</a:t>
            </a:r>
            <a:r>
              <a:rPr lang="ko-KR" altLang="en-US" b="1" dirty="0" smtClean="0"/>
              <a:t>와의 소통을 방해하는 </a:t>
            </a:r>
            <a:r>
              <a:rPr lang="en-US" altLang="ko-KR" b="1" dirty="0"/>
              <a:t>“</a:t>
            </a:r>
            <a:r>
              <a:rPr lang="ko-KR" altLang="en-US" b="1" dirty="0"/>
              <a:t>그들의</a:t>
            </a:r>
            <a:r>
              <a:rPr lang="en-US" altLang="ko-KR" b="1" dirty="0"/>
              <a:t>”</a:t>
            </a:r>
            <a:r>
              <a:rPr lang="ko-KR" altLang="en-US" b="1" dirty="0"/>
              <a:t> 문제 </a:t>
            </a:r>
          </a:p>
          <a:p>
            <a:endParaRPr lang="en-US" altLang="ko-KR" sz="2800" dirty="0" smtClean="0"/>
          </a:p>
          <a:p>
            <a:r>
              <a:rPr lang="ko-KR" altLang="en-US" sz="2800" b="1" dirty="0" smtClean="0">
                <a:solidFill>
                  <a:srgbClr val="FF0000"/>
                </a:solidFill>
              </a:rPr>
              <a:t>언어적 약자란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?</a:t>
            </a:r>
            <a:r>
              <a:rPr lang="ko-KR" altLang="en-US" sz="2800" b="1" dirty="0">
                <a:solidFill>
                  <a:srgbClr val="FF0000"/>
                </a:solidFill>
              </a:rPr>
              <a:t> </a:t>
            </a:r>
            <a:r>
              <a:rPr lang="en-US" altLang="ko-KR" sz="2800" b="1" dirty="0" smtClean="0"/>
              <a:t/>
            </a:r>
            <a:br>
              <a:rPr lang="en-US" altLang="ko-KR" sz="2800" b="1" dirty="0" smtClean="0"/>
            </a:br>
            <a:endParaRPr lang="en-US" altLang="ko-KR" sz="2800" b="1" dirty="0" smtClean="0"/>
          </a:p>
          <a:p>
            <a:pPr>
              <a:buFontTx/>
              <a:buChar char="-"/>
            </a:pPr>
            <a:r>
              <a:rPr lang="ko-KR" altLang="en-US" sz="2800" b="1" dirty="0">
                <a:solidFill>
                  <a:srgbClr val="0070C0"/>
                </a:solidFill>
              </a:rPr>
              <a:t>언어능력</a:t>
            </a:r>
            <a:r>
              <a:rPr lang="en-US" altLang="ko-KR" sz="2800" b="1" dirty="0">
                <a:solidFill>
                  <a:srgbClr val="0070C0"/>
                </a:solidFill>
              </a:rPr>
              <a:t>(competence</a:t>
            </a:r>
            <a:r>
              <a:rPr lang="en-US" altLang="ko-KR" sz="2800" b="1" dirty="0" smtClean="0">
                <a:solidFill>
                  <a:srgbClr val="0070C0"/>
                </a:solidFill>
              </a:rPr>
              <a:t>)</a:t>
            </a:r>
            <a:r>
              <a:rPr lang="ko-KR" altLang="en-US" sz="2800" b="1" dirty="0" smtClean="0"/>
              <a:t>에는 큰 문제가 없으나</a:t>
            </a:r>
            <a:r>
              <a:rPr lang="en-US" altLang="ko-KR" sz="2800" b="1" dirty="0" smtClean="0"/>
              <a:t>, </a:t>
            </a:r>
          </a:p>
          <a:p>
            <a:pPr marL="0" indent="0">
              <a:buNone/>
            </a:pPr>
            <a:r>
              <a:rPr lang="en-US" altLang="ko-KR" sz="2800" b="1" dirty="0"/>
              <a:t> </a:t>
            </a:r>
            <a:r>
              <a:rPr lang="en-US" altLang="ko-KR" sz="2800" b="1" dirty="0" smtClean="0"/>
              <a:t>  </a:t>
            </a:r>
            <a:r>
              <a:rPr lang="ko-KR" altLang="en-US" sz="2800" b="1" dirty="0" smtClean="0"/>
              <a:t>자신의 고유한 </a:t>
            </a:r>
            <a:r>
              <a:rPr lang="ko-KR" altLang="en-US" sz="2800" b="1" dirty="0"/>
              <a:t>경험과 감정</a:t>
            </a:r>
            <a:r>
              <a:rPr lang="en-US" altLang="ko-KR" sz="2800" b="1" dirty="0"/>
              <a:t>, </a:t>
            </a:r>
            <a:r>
              <a:rPr lang="ko-KR" altLang="en-US" sz="2800" b="1" dirty="0" smtClean="0"/>
              <a:t>생각을 의사소통 하는 데에 </a:t>
            </a:r>
            <a:r>
              <a:rPr lang="ko-KR" altLang="en-US" sz="2800" b="1" dirty="0" smtClean="0">
                <a:solidFill>
                  <a:srgbClr val="FF0000"/>
                </a:solidFill>
              </a:rPr>
              <a:t>뭔가 </a:t>
            </a:r>
            <a:r>
              <a:rPr lang="ko-KR" altLang="en-US" sz="2800" b="1" dirty="0">
                <a:solidFill>
                  <a:srgbClr val="FF0000"/>
                </a:solidFill>
              </a:rPr>
              <a:t>불충분함과 소외감을 느끼는 </a:t>
            </a:r>
            <a:r>
              <a:rPr lang="ko-KR" altLang="en-US" sz="2800" b="1" dirty="0" smtClean="0">
                <a:solidFill>
                  <a:srgbClr val="FF0000"/>
                </a:solidFill>
              </a:rPr>
              <a:t>사람들</a:t>
            </a:r>
            <a:endParaRPr lang="en-US" altLang="ko-KR" sz="2800" b="1" dirty="0" smtClean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endParaRPr lang="en-US" altLang="ko-KR" sz="2800" b="1" dirty="0" smtClean="0"/>
          </a:p>
          <a:p>
            <a:pPr>
              <a:buFontTx/>
              <a:buChar char="-"/>
            </a:pPr>
            <a:r>
              <a:rPr lang="ko-KR" altLang="en-US" sz="2800" b="1" dirty="0" smtClean="0"/>
              <a:t>사회적 </a:t>
            </a:r>
            <a:r>
              <a:rPr lang="ko-KR" altLang="en-US" sz="2800" b="1" dirty="0" smtClean="0"/>
              <a:t>약자</a:t>
            </a:r>
            <a:r>
              <a:rPr lang="ko-KR" altLang="en-US" sz="2800" b="1" dirty="0"/>
              <a:t>들</a:t>
            </a:r>
            <a:r>
              <a:rPr lang="en-US" altLang="ko-KR" sz="2800" b="1" dirty="0" smtClean="0"/>
              <a:t>(</a:t>
            </a:r>
            <a:r>
              <a:rPr lang="ko-KR" altLang="en-US" sz="2800" b="1" dirty="0" smtClean="0"/>
              <a:t>노동자</a:t>
            </a:r>
            <a:r>
              <a:rPr lang="en-US" altLang="ko-KR" sz="2800" b="1" dirty="0" smtClean="0"/>
              <a:t>, </a:t>
            </a:r>
            <a:r>
              <a:rPr lang="ko-KR" altLang="en-US" sz="2800" b="1" dirty="0" smtClean="0"/>
              <a:t>여성</a:t>
            </a:r>
            <a:r>
              <a:rPr lang="en-US" altLang="ko-KR" sz="2800" b="1" dirty="0" smtClean="0"/>
              <a:t>, </a:t>
            </a:r>
            <a:r>
              <a:rPr lang="ko-KR" altLang="en-US" sz="2800" b="1" dirty="0" smtClean="0"/>
              <a:t>어린이 등</a:t>
            </a:r>
            <a:r>
              <a:rPr lang="en-US" altLang="ko-KR" sz="2800" b="1" dirty="0" smtClean="0"/>
              <a:t>)</a:t>
            </a:r>
            <a:r>
              <a:rPr lang="ko-KR" altLang="en-US" sz="2800" b="1" dirty="0" smtClean="0"/>
              <a:t>이 언어적 약자일 가능성은 </a:t>
            </a:r>
            <a:r>
              <a:rPr lang="ko-KR" altLang="en-US" sz="2800" b="1" dirty="0"/>
              <a:t>크</a:t>
            </a:r>
            <a:r>
              <a:rPr lang="ko-KR" altLang="en-US" sz="2800" b="1" dirty="0" smtClean="0"/>
              <a:t>나</a:t>
            </a:r>
            <a:r>
              <a:rPr lang="en-US" altLang="ko-KR" sz="2800" b="1" dirty="0" smtClean="0"/>
              <a:t>,</a:t>
            </a:r>
            <a:r>
              <a:rPr lang="ko-KR" altLang="en-US" sz="2800" b="1" dirty="0" smtClean="0"/>
              <a:t> </a:t>
            </a:r>
            <a:r>
              <a:rPr lang="ko-KR" altLang="en-US" sz="2800" b="1" dirty="0" smtClean="0"/>
              <a:t>꼭 필연적인 것은 아님</a:t>
            </a:r>
            <a:r>
              <a:rPr lang="en-US" altLang="ko-KR" sz="2800" b="1" dirty="0" smtClean="0"/>
              <a:t>. </a:t>
            </a:r>
            <a:endParaRPr lang="en-US" altLang="ko-KR" sz="2800" b="1" dirty="0" smtClean="0"/>
          </a:p>
          <a:p>
            <a:pPr marL="0" indent="0">
              <a:buNone/>
            </a:pPr>
            <a:r>
              <a:rPr lang="en-US" altLang="ko-KR" sz="2400" b="1" dirty="0"/>
              <a:t> </a:t>
            </a:r>
            <a:r>
              <a:rPr lang="en-US" altLang="ko-KR" sz="2400" b="1" dirty="0" smtClean="0"/>
              <a:t>  </a:t>
            </a:r>
            <a:r>
              <a:rPr lang="ko-KR" altLang="en-US" sz="2400" b="1" dirty="0" smtClean="0"/>
              <a:t>예</a:t>
            </a:r>
            <a:r>
              <a:rPr lang="en-US" altLang="ko-KR" sz="2400" b="1" dirty="0" smtClean="0"/>
              <a:t>) </a:t>
            </a:r>
            <a:r>
              <a:rPr lang="ko-KR" altLang="en-US" sz="2400" b="1" dirty="0" smtClean="0"/>
              <a:t>부두 짐꾼 </a:t>
            </a:r>
            <a:r>
              <a:rPr lang="ko-KR" altLang="en-US" sz="2400" b="1" dirty="0" smtClean="0"/>
              <a:t>노동자 </a:t>
            </a:r>
            <a:r>
              <a:rPr lang="en-US" altLang="ko-KR" sz="2400" b="1" dirty="0" smtClean="0"/>
              <a:t>&amp; </a:t>
            </a:r>
            <a:r>
              <a:rPr lang="ko-KR" altLang="en-US" sz="2400" b="1" dirty="0" smtClean="0"/>
              <a:t>사회철학자 </a:t>
            </a:r>
            <a:r>
              <a:rPr lang="ko-KR" altLang="en-US" sz="2400" b="1" dirty="0" err="1" smtClean="0">
                <a:solidFill>
                  <a:srgbClr val="FF0000"/>
                </a:solidFill>
              </a:rPr>
              <a:t>에릭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2400" b="1" dirty="0" err="1" smtClean="0">
                <a:solidFill>
                  <a:srgbClr val="FF0000"/>
                </a:solidFill>
              </a:rPr>
              <a:t>호퍼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(Eric Hoffer) </a:t>
            </a:r>
            <a:endParaRPr lang="en-US" altLang="ko-KR" sz="20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sz="2800" dirty="0" smtClean="0"/>
              <a:t>                                </a:t>
            </a:r>
            <a:r>
              <a:rPr lang="ko-KR" altLang="en-US" sz="1800" dirty="0" smtClean="0"/>
              <a:t>참고</a:t>
            </a:r>
            <a:r>
              <a:rPr lang="en-US" altLang="ko-KR" sz="1800" dirty="0"/>
              <a:t>&gt; </a:t>
            </a:r>
            <a:r>
              <a:rPr lang="ko-KR" altLang="en-US" sz="1800" dirty="0" err="1"/>
              <a:t>정우향</a:t>
            </a:r>
            <a:r>
              <a:rPr lang="en-US" altLang="ko-KR" sz="1800" dirty="0"/>
              <a:t>, 『</a:t>
            </a:r>
            <a:r>
              <a:rPr lang="ko-KR" altLang="en-US" sz="1800" dirty="0"/>
              <a:t>소통의 외로움</a:t>
            </a:r>
            <a:r>
              <a:rPr lang="en-US" altLang="ko-KR" sz="1800" dirty="0"/>
              <a:t>』, </a:t>
            </a:r>
            <a:r>
              <a:rPr lang="en-US" altLang="ko-KR" sz="1800" dirty="0" smtClean="0"/>
              <a:t>148-149</a:t>
            </a:r>
            <a:endParaRPr lang="en-US" altLang="ko-KR" sz="1800" b="1" dirty="0" smtClean="0"/>
          </a:p>
          <a:p>
            <a:pPr>
              <a:buFontTx/>
              <a:buChar char="-"/>
            </a:pPr>
            <a:endParaRPr lang="en-US" altLang="ko-KR" sz="2800" b="1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3413" t="21736" r="181" b="-434"/>
          <a:stretch/>
        </p:blipFill>
        <p:spPr>
          <a:xfrm>
            <a:off x="4932040" y="1412776"/>
            <a:ext cx="3821357" cy="465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95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04794" y="-609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2400" b="1" dirty="0" err="1" smtClean="0"/>
              <a:t>다큐로</a:t>
            </a:r>
            <a:r>
              <a:rPr lang="ko-KR" altLang="en-US" sz="2400" b="1" dirty="0" smtClean="0"/>
              <a:t> 생각해 보기</a:t>
            </a:r>
            <a:endParaRPr lang="ko-KR" altLang="en-US" sz="2400" b="1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7904" y="229028"/>
            <a:ext cx="2335083" cy="28377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73" y="247581"/>
            <a:ext cx="3240360" cy="48605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63888" y="3296367"/>
            <a:ext cx="5274201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Vik Muniz (1961~) </a:t>
            </a:r>
            <a:r>
              <a:rPr lang="ko-KR" altLang="en-US" sz="1600" b="1" dirty="0" smtClean="0"/>
              <a:t>브라질 화가 </a:t>
            </a:r>
            <a:r>
              <a:rPr lang="en-US" altLang="ko-KR" sz="1600" b="1" dirty="0" smtClean="0"/>
              <a:t>&amp; </a:t>
            </a:r>
            <a:r>
              <a:rPr lang="ko-KR" altLang="en-US" sz="1600" b="1" dirty="0" smtClean="0"/>
              <a:t>사진작가</a:t>
            </a:r>
            <a:r>
              <a:rPr lang="en-US" altLang="ko-KR" sz="1600" b="1" dirty="0" smtClean="0"/>
              <a:t/>
            </a:r>
            <a:br>
              <a:rPr lang="en-US" altLang="ko-KR" sz="1600" b="1" dirty="0" smtClean="0"/>
            </a:b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b="1" dirty="0" smtClean="0"/>
              <a:t/>
            </a:r>
            <a:br>
              <a:rPr lang="en-US" altLang="ko-KR" b="1" dirty="0" smtClean="0"/>
            </a:br>
            <a:endParaRPr lang="en-US" altLang="ko-KR" b="1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171973" y="5220706"/>
            <a:ext cx="8666116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err="1" smtClean="0"/>
              <a:t>웨이스트</a:t>
            </a:r>
            <a:r>
              <a:rPr lang="ko-KR" altLang="en-US" sz="2400" b="1" dirty="0" smtClean="0"/>
              <a:t> </a:t>
            </a:r>
            <a:r>
              <a:rPr lang="ko-KR" altLang="en-US" sz="2400" b="1" dirty="0" err="1"/>
              <a:t>랜드</a:t>
            </a:r>
            <a:r>
              <a:rPr lang="ko-KR" altLang="en-US" sz="2400" b="1" dirty="0"/>
              <a:t> </a:t>
            </a:r>
            <a:r>
              <a:rPr lang="en-US" altLang="ko-KR" b="1" dirty="0"/>
              <a:t>(</a:t>
            </a:r>
            <a:r>
              <a:rPr lang="ko-KR" altLang="en-US" b="1" dirty="0"/>
              <a:t>감독 </a:t>
            </a:r>
            <a:r>
              <a:rPr lang="en-US" altLang="ko-KR" b="1" dirty="0"/>
              <a:t>Lucy Walker</a:t>
            </a:r>
            <a:r>
              <a:rPr lang="en-US" altLang="ko-KR" b="1" dirty="0" smtClean="0"/>
              <a:t>)</a:t>
            </a:r>
            <a:endParaRPr lang="en-US" altLang="ko-KR" b="1" dirty="0"/>
          </a:p>
          <a:p>
            <a:r>
              <a:rPr lang="ko-KR" altLang="en-US" b="1" dirty="0" smtClean="0"/>
              <a:t>유명화가 </a:t>
            </a:r>
            <a:r>
              <a:rPr lang="ko-KR" altLang="en-US" b="1" dirty="0" err="1" smtClean="0"/>
              <a:t>뮤니즈가</a:t>
            </a:r>
            <a:r>
              <a:rPr lang="ko-KR" altLang="en-US" b="1" dirty="0" smtClean="0"/>
              <a:t> 브라질 </a:t>
            </a:r>
            <a:r>
              <a:rPr lang="ko-KR" altLang="en-US" b="1" dirty="0" err="1" smtClean="0"/>
              <a:t>리우데자네루</a:t>
            </a:r>
            <a:r>
              <a:rPr lang="ko-KR" altLang="en-US" b="1" dirty="0" smtClean="0"/>
              <a:t> </a:t>
            </a:r>
            <a:r>
              <a:rPr lang="ko-KR" altLang="en-US" b="1" dirty="0"/>
              <a:t>외곽 세계 최대 쓰레기 매립지</a:t>
            </a:r>
            <a:r>
              <a:rPr lang="en-US" altLang="ko-KR" b="1" dirty="0"/>
              <a:t> 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b="1" dirty="0" smtClean="0"/>
              <a:t>‘</a:t>
            </a:r>
            <a:r>
              <a:rPr lang="ko-KR" altLang="en-US" b="1" dirty="0" err="1"/>
              <a:t>자르담</a:t>
            </a:r>
            <a:r>
              <a:rPr lang="ko-KR" altLang="en-US" b="1" dirty="0"/>
              <a:t> </a:t>
            </a:r>
            <a:r>
              <a:rPr lang="ko-KR" altLang="en-US" b="1" dirty="0" err="1"/>
              <a:t>그라마초</a:t>
            </a:r>
            <a:r>
              <a:rPr lang="en-US" altLang="ko-KR" b="1" dirty="0"/>
              <a:t>＇</a:t>
            </a:r>
            <a:r>
              <a:rPr lang="ko-KR" altLang="en-US" b="1" dirty="0"/>
              <a:t>에서 </a:t>
            </a:r>
            <a:r>
              <a:rPr lang="ko-KR" altLang="en-US" b="1" dirty="0" err="1" smtClean="0"/>
              <a:t>카타도르인들</a:t>
            </a:r>
            <a:r>
              <a:rPr lang="en-US" altLang="ko-KR" b="1" dirty="0"/>
              <a:t>(</a:t>
            </a:r>
            <a:r>
              <a:rPr lang="ko-KR" altLang="en-US" b="1" dirty="0"/>
              <a:t>쓰레기 분리수거 종사자</a:t>
            </a:r>
            <a:r>
              <a:rPr lang="en-US" altLang="ko-KR" b="1" dirty="0"/>
              <a:t>)</a:t>
            </a:r>
            <a:r>
              <a:rPr lang="ko-KR" altLang="en-US" b="1" dirty="0"/>
              <a:t>과 함께 </a:t>
            </a:r>
            <a:endParaRPr lang="en-US" altLang="ko-KR" b="1" dirty="0" smtClean="0"/>
          </a:p>
          <a:p>
            <a:r>
              <a:rPr lang="ko-KR" altLang="en-US" b="1" dirty="0" smtClean="0"/>
              <a:t>설치예술 </a:t>
            </a:r>
            <a:r>
              <a:rPr lang="ko-KR" altLang="en-US" b="1" dirty="0"/>
              <a:t>작업을 </a:t>
            </a:r>
            <a:r>
              <a:rPr lang="ko-KR" altLang="en-US" b="1" dirty="0" smtClean="0"/>
              <a:t>펼치며 겪는 생존과 예술의 경계에 선 스토리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495345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2739</TotalTime>
  <Words>1875</Words>
  <Application>Microsoft Office PowerPoint</Application>
  <PresentationFormat>화면 슬라이드 쇼(4:3)</PresentationFormat>
  <Paragraphs>241</Paragraphs>
  <Slides>33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8" baseType="lpstr">
      <vt:lpstr>FangSong</vt:lpstr>
      <vt:lpstr>맑은 고딕</vt:lpstr>
      <vt:lpstr>Arial</vt:lpstr>
      <vt:lpstr>Symbol</vt:lpstr>
      <vt:lpstr>Office Theme</vt:lpstr>
      <vt:lpstr>4. 마음의 나눔을 위한 소통 언어적 약자와 소통하기</vt:lpstr>
      <vt:lpstr>[학습목표]</vt:lpstr>
      <vt:lpstr>PowerPoint 프레젠테이션</vt:lpstr>
      <vt:lpstr>PowerPoint 프레젠테이션</vt:lpstr>
      <vt:lpstr>1) 언어능력과 의사소통능력의 구분</vt:lpstr>
      <vt:lpstr>PowerPoint 프레젠테이션</vt:lpstr>
      <vt:lpstr>  1) 타자와의 소통을 막는 “우리자신”의 문제   </vt:lpstr>
      <vt:lpstr>PowerPoint 프레젠테이션</vt:lpstr>
      <vt:lpstr>다큐로 생각해 보기</vt:lpstr>
      <vt:lpstr>PowerPoint 프레젠테이션</vt:lpstr>
      <vt:lpstr>발테르</vt:lpstr>
      <vt:lpstr>PowerPoint 프레젠테이션</vt:lpstr>
      <vt:lpstr>PowerPoint 프레젠테이션</vt:lpstr>
      <vt:lpstr>이지즈</vt:lpstr>
      <vt:lpstr>PowerPoint 프레젠테이션</vt:lpstr>
      <vt:lpstr>PowerPoint 프레젠테이션</vt:lpstr>
      <vt:lpstr>PowerPoint 프레젠테이션</vt:lpstr>
      <vt:lpstr>줌비 &amp; 티앙</vt:lpstr>
      <vt:lpstr>4) 언어적 약자들과의 소통</vt:lpstr>
      <vt:lpstr>4) 언어적 약자들과의 소통</vt:lpstr>
      <vt:lpstr>이지즈</vt:lpstr>
      <vt:lpstr>마그나 </vt:lpstr>
      <vt:lpstr>이르마</vt:lpstr>
      <vt:lpstr>빅 무니즈의 나눔 작업 속에서 찾은  자기의 언어, 연대의 언어</vt:lpstr>
      <vt:lpstr>5) 언어적 약자들과 어떻게 소통해야 할 것인가?</vt:lpstr>
      <vt:lpstr>5) 언어적 약자들과 어떻게 소통해야 할 것인가?</vt:lpstr>
      <vt:lpstr>PowerPoint 프레젠테이션</vt:lpstr>
      <vt:lpstr> 사람들의 삶을 변화시키는 일이 제가 진정으로 원하는 거죠. 예술과 사회적 과제를 결합하는 데 있어서 저의 가장 주된 일은 사람들을 떠나게 하는 거예요. 단 2분간이라도 원래 자리에서 벗어나 다른 세상과 사람들을 볼 수 있도록 그들의 터전도 떨어져 볼 수 있게요. 그럼 모든 것이 바뀌어요. 예술이 사람을 바꾸는 경험을 선사하고 싶어요.   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공감과 소통 II 공감의 방식으로서의 소통</dc:title>
  <dc:creator>Hyeryung</dc:creator>
  <cp:lastModifiedBy>김혜령</cp:lastModifiedBy>
  <cp:revision>101</cp:revision>
  <cp:lastPrinted>2014-03-31T01:14:52Z</cp:lastPrinted>
  <dcterms:created xsi:type="dcterms:W3CDTF">2014-02-18T19:54:00Z</dcterms:created>
  <dcterms:modified xsi:type="dcterms:W3CDTF">2016-11-30T17:10:05Z</dcterms:modified>
</cp:coreProperties>
</file>